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6" r:id="rId4"/>
    <p:sldId id="265" r:id="rId5"/>
    <p:sldId id="260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sy McGovern-Garcia" initials="B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C6450-EAD7-FD47-975D-839BAD509643}" v="1" dt="2021-10-28T17:21:25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94762" autoAdjust="0"/>
  </p:normalViewPr>
  <p:slideViewPr>
    <p:cSldViewPr snapToGrid="0">
      <p:cViewPr varScale="1">
        <p:scale>
          <a:sx n="121" d="100"/>
          <a:sy n="121" d="100"/>
        </p:scale>
        <p:origin x="7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 Garcia" userId="325e36da-0337-45b0-a0b0-68980cf05b17" providerId="ADAL" clId="{844C6450-EAD7-FD47-975D-839BAD509643}"/>
    <pc:docChg chg="modSld">
      <pc:chgData name="Elias Garcia" userId="325e36da-0337-45b0-a0b0-68980cf05b17" providerId="ADAL" clId="{844C6450-EAD7-FD47-975D-839BAD509643}" dt="2021-10-28T17:21:25.153" v="0" actId="18331"/>
      <pc:docMkLst>
        <pc:docMk/>
      </pc:docMkLst>
      <pc:sldChg chg="modSp">
        <pc:chgData name="Elias Garcia" userId="325e36da-0337-45b0-a0b0-68980cf05b17" providerId="ADAL" clId="{844C6450-EAD7-FD47-975D-839BAD509643}" dt="2021-10-28T17:21:25.153" v="0" actId="18331"/>
        <pc:sldMkLst>
          <pc:docMk/>
          <pc:sldMk cId="4025649147" sldId="264"/>
        </pc:sldMkLst>
        <pc:picChg chg="mod">
          <ac:chgData name="Elias Garcia" userId="325e36da-0337-45b0-a0b0-68980cf05b17" providerId="ADAL" clId="{844C6450-EAD7-FD47-975D-839BAD509643}" dt="2021-10-28T17:21:25.153" v="0" actId="18331"/>
          <ac:picMkLst>
            <pc:docMk/>
            <pc:sldMk cId="4025649147" sldId="264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2088-177E-4D77-B8E2-B5A1CBE664D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EF7C3-FC46-4C68-A95F-20725DDAA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Parksdale Village I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13549 Wood St. , Madera CA, 93638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reduced water consumption by 14% and still experienced a 102% Cost Increase over 12 months.  In total, this represents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189% rate increase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previous year of .070 to .202 (per Gallon).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Parksdale Village II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13600 Wood St. , Madera, CA 93638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reduced water consumption by 60% and experienced only a 1% decrease in costs over 12 months.  In total, this represents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260% rate Increase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previous year of .063 to .227 (per Gallon).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Solinas Village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711 Fifth St., McFarland, CA 93250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reduced water consumption by 6% and still experienced a 161% Cost Increase over 12 months.  In total, this represents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186% rate Increase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previous year of .014 to .040 (per Gallon).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F7C3-FC46-4C68-A95F-20725DDAA7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F7C3-FC46-4C68-A95F-20725DDAA7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872" y="326395"/>
            <a:ext cx="1560256" cy="1594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280" y="135202"/>
            <a:ext cx="1560256" cy="1594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280" y="135202"/>
            <a:ext cx="1560256" cy="1594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280" y="135202"/>
            <a:ext cx="1560256" cy="1594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280" y="135202"/>
            <a:ext cx="1560256" cy="1594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280" y="135202"/>
            <a:ext cx="1560256" cy="1594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436276" y="377790"/>
            <a:ext cx="2596486" cy="1328167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460" y="377790"/>
            <a:ext cx="2654118" cy="11762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10/28/21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970" y="2096655"/>
            <a:ext cx="11741285" cy="2569637"/>
          </a:xfrm>
          <a:noFill/>
        </p:spPr>
        <p:txBody>
          <a:bodyPr/>
          <a:lstStyle/>
          <a:p>
            <a:pPr algn="ctr"/>
            <a:r>
              <a:rPr lang="en-US" sz="7200" i="1" dirty="0">
                <a:solidFill>
                  <a:schemeClr val="accent1">
                    <a:lumMod val="25000"/>
                  </a:schemeClr>
                </a:solidFill>
              </a:rPr>
              <a:t>Self-Help Enterprises</a:t>
            </a:r>
            <a:br>
              <a:rPr lang="en-US" sz="7200" dirty="0">
                <a:solidFill>
                  <a:schemeClr val="accent5"/>
                </a:solidFill>
              </a:rPr>
            </a:br>
            <a:r>
              <a:rPr lang="en-US" sz="5000" i="1" dirty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 Adaptation Features</a:t>
            </a:r>
            <a:endParaRPr lang="en-US" sz="50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838" y="5513278"/>
            <a:ext cx="4967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San Joaquin Valley Regional Climate Adaptation Webinar</a:t>
            </a:r>
          </a:p>
        </p:txBody>
      </p:sp>
    </p:spTree>
    <p:extLst>
      <p:ext uri="{BB962C8B-B14F-4D97-AF65-F5344CB8AC3E}">
        <p14:creationId xmlns:p14="http://schemas.microsoft.com/office/powerpoint/2010/main" val="404263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Self-Help Enterprises…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1240" y="2357678"/>
            <a:ext cx="9589883" cy="4357158"/>
          </a:xfrm>
        </p:spPr>
        <p:txBody>
          <a:bodyPr anchor="t" anchorCtr="0">
            <a:norm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Established in 1965</a:t>
            </a:r>
          </a:p>
          <a:p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Helped more than 6,400 families to build their own homes &amp; developed 1,900 units of rental housing </a:t>
            </a:r>
          </a:p>
          <a:p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  Work with over 60 community services districts or small water systems; active in the drought</a:t>
            </a:r>
          </a:p>
          <a:p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Received two AHSC awards in round 2 and one in round 3</a:t>
            </a:r>
          </a:p>
          <a:p>
            <a:r>
              <a:rPr lang="en-US" sz="3000" dirty="0">
                <a:latin typeface="Calibri" panose="020F0502020204030204" pitchFamily="34" charset="0"/>
                <a:cs typeface="Segoe UI" panose="020B0502040204020203" pitchFamily="34" charset="0"/>
              </a:rPr>
              <a:t>Implementing transportation, solar PV, graywater, etc.</a:t>
            </a:r>
          </a:p>
          <a:p>
            <a:pPr marL="0" indent="0">
              <a:buNone/>
            </a:pPr>
            <a:endParaRPr lang="en-US" sz="3000" dirty="0"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7043" y="2135798"/>
            <a:ext cx="1897434" cy="1264955"/>
          </a:xfrm>
          <a:prstGeom prst="rect">
            <a:avLst/>
          </a:prstGeom>
        </p:spPr>
      </p:pic>
      <p:pic>
        <p:nvPicPr>
          <p:cNvPr id="7" name="Picture 6" descr="Common grounds area Villa Del Rey"/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87043" y="3577814"/>
            <a:ext cx="1897434" cy="14494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7" descr="Common grounds area Villa Del Rey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0087043" y="5204298"/>
            <a:ext cx="1897434" cy="14424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564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Palm Terrace – October 2018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032CB9-BD46-4CB6-B66F-91596F28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US" sz="1600" dirty="0"/>
              <a:t>Round 2 – AHSC – RIPA</a:t>
            </a:r>
          </a:p>
          <a:p>
            <a:r>
              <a:rPr lang="en-US" sz="1600" dirty="0"/>
              <a:t>Grey water for landscaping</a:t>
            </a:r>
          </a:p>
          <a:p>
            <a:r>
              <a:rPr lang="en-US" sz="1600" dirty="0"/>
              <a:t>Bioswales</a:t>
            </a:r>
          </a:p>
          <a:p>
            <a:r>
              <a:rPr lang="en-US" sz="1600" dirty="0"/>
              <a:t>Drought tolerant plants</a:t>
            </a:r>
          </a:p>
          <a:p>
            <a:r>
              <a:rPr lang="en-US" sz="1600" dirty="0"/>
              <a:t>Passive solar features</a:t>
            </a:r>
          </a:p>
          <a:p>
            <a:r>
              <a:rPr lang="en-US" sz="1600" dirty="0" err="1"/>
              <a:t>Miocar</a:t>
            </a:r>
            <a:r>
              <a:rPr lang="en-US" sz="1600" dirty="0"/>
              <a:t> – electric ride share</a:t>
            </a:r>
          </a:p>
          <a:p>
            <a:r>
              <a:rPr lang="en-US" sz="1600" dirty="0"/>
              <a:t>Community Building as cooling center</a:t>
            </a:r>
          </a:p>
        </p:txBody>
      </p:sp>
      <p:pic>
        <p:nvPicPr>
          <p:cNvPr id="10" name="Picture 9" descr="A row of houses&#10;&#10;Description automatically generated with low confidence">
            <a:extLst>
              <a:ext uri="{FF2B5EF4-FFF2-40B4-BE49-F238E27FC236}">
                <a16:creationId xmlns:a16="http://schemas.microsoft.com/office/drawing/2014/main" id="{5EEA0D95-787F-4E25-BE58-70ACC10490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752" y="2413000"/>
            <a:ext cx="5567547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77406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DEF1B6-CABC-4FE5-BBB0-98BACFAB0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ky, outdoor, building, ground&#10;&#10;Description automatically generated">
            <a:extLst>
              <a:ext uri="{FF2B5EF4-FFF2-40B4-BE49-F238E27FC236}">
                <a16:creationId xmlns:a16="http://schemas.microsoft.com/office/drawing/2014/main" id="{8DB79374-E43F-4832-9D32-873576DE1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5393" y="-1"/>
            <a:ext cx="6206607" cy="4125251"/>
          </a:xfrm>
          <a:prstGeom prst="rect">
            <a:avLst/>
          </a:prstGeom>
        </p:spPr>
      </p:pic>
      <p:sp useBgFill="1">
        <p:nvSpPr>
          <p:cNvPr id="15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  <a:effectLst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Stonegate Village I and II – March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13000"/>
            <a:ext cx="4921687" cy="3632200"/>
          </a:xfrm>
          <a:effectLst/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err="1"/>
              <a:t>CalVans</a:t>
            </a:r>
            <a:r>
              <a:rPr lang="en-US" dirty="0"/>
              <a:t> – expanding into Stanislaus</a:t>
            </a:r>
          </a:p>
          <a:p>
            <a:r>
              <a:rPr lang="en-US" dirty="0"/>
              <a:t>Active Transportation to schools and parks</a:t>
            </a:r>
          </a:p>
          <a:p>
            <a:r>
              <a:rPr lang="en-US" dirty="0"/>
              <a:t>New bus pullout and transit passes</a:t>
            </a:r>
          </a:p>
          <a:p>
            <a:r>
              <a:rPr lang="en-US" dirty="0"/>
              <a:t>100% solar offset of common and residential loads</a:t>
            </a:r>
          </a:p>
          <a:p>
            <a:r>
              <a:rPr lang="en-US" dirty="0"/>
              <a:t>VNEM Pilot project with electrical utility - TID</a:t>
            </a:r>
          </a:p>
          <a:p>
            <a:r>
              <a:rPr lang="en-US" dirty="0"/>
              <a:t>6 fast charge EV charging stations</a:t>
            </a:r>
          </a:p>
          <a:p>
            <a:r>
              <a:rPr lang="en-US" dirty="0"/>
              <a:t>Basin park for water recharge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n aerial view of a town&#10;&#10;Description automatically generated with medium confidence">
            <a:extLst>
              <a:ext uri="{FF2B5EF4-FFF2-40B4-BE49-F238E27FC236}">
                <a16:creationId xmlns:a16="http://schemas.microsoft.com/office/drawing/2014/main" id="{7FC14867-55DD-468B-AF95-17F9745676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485467" y="4213075"/>
            <a:ext cx="5706532" cy="26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1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Creekside Terrace – under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 anchorCtr="0">
            <a:normAutofit/>
          </a:bodyPr>
          <a:lstStyle/>
          <a:p>
            <a:r>
              <a:rPr lang="en-US" sz="1600">
                <a:latin typeface="Calibri" panose="020F0502020204030204" pitchFamily="34" charset="0"/>
                <a:cs typeface="Segoe UI" panose="020B0502040204020203" pitchFamily="34" charset="0"/>
              </a:rPr>
              <a:t>Located in Mariposa county with increased risk of forest fire</a:t>
            </a:r>
          </a:p>
          <a:p>
            <a:r>
              <a:rPr lang="en-US" sz="1600">
                <a:latin typeface="Calibri" panose="020F0502020204030204" pitchFamily="34" charset="0"/>
                <a:cs typeface="Segoe UI" panose="020B0502040204020203" pitchFamily="34" charset="0"/>
              </a:rPr>
              <a:t>Buildings oriented to the interior to allow no-burn buffer around buildings</a:t>
            </a:r>
          </a:p>
          <a:p>
            <a:r>
              <a:rPr lang="en-US" sz="1600">
                <a:latin typeface="Calibri" panose="020F0502020204030204" pitchFamily="34" charset="0"/>
                <a:cs typeface="Segoe UI" panose="020B0502040204020203" pitchFamily="34" charset="0"/>
              </a:rPr>
              <a:t>Vegetation Management Plan</a:t>
            </a:r>
          </a:p>
          <a:p>
            <a:r>
              <a:rPr lang="en-US" sz="1600">
                <a:latin typeface="Calibri" panose="020F0502020204030204" pitchFamily="34" charset="0"/>
                <a:cs typeface="Segoe UI" panose="020B0502040204020203" pitchFamily="34" charset="0"/>
              </a:rPr>
              <a:t>Leaf guards in gutters</a:t>
            </a:r>
          </a:p>
          <a:p>
            <a:r>
              <a:rPr lang="en-US" sz="1600">
                <a:latin typeface="Calibri" panose="020F0502020204030204" pitchFamily="34" charset="0"/>
                <a:cs typeface="Segoe UI" panose="020B0502040204020203" pitchFamily="34" charset="0"/>
              </a:rPr>
              <a:t>No bark, uses decomposed granite in landscape areas</a:t>
            </a:r>
          </a:p>
        </p:txBody>
      </p:sp>
      <p:pic>
        <p:nvPicPr>
          <p:cNvPr id="7" name="Picture 6" descr="A picture containing house, outdoor, mountain, building&#10;&#10;Description automatically generated">
            <a:extLst>
              <a:ext uri="{FF2B5EF4-FFF2-40B4-BE49-F238E27FC236}">
                <a16:creationId xmlns:a16="http://schemas.microsoft.com/office/drawing/2014/main" id="{367FA8FF-D99D-4FB2-B4DE-5A42ED0E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851" y="2505665"/>
            <a:ext cx="6277349" cy="353100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5499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0DE8A2-73B1-4AFE-8FB9-BE4B66F39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E5ADB140-E61F-4DA4-A342-F5EF7077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14" y="394943"/>
            <a:ext cx="11288972" cy="81663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California Utility Allowance Calculator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BA568-A18A-46E5-8C78-6B4F78E10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1211580"/>
            <a:ext cx="11288972" cy="491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Incentivizes energy efficiency for Affordable Housing projects compared to Utility Allowances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DB6617A-4F6E-48DF-B547-27DA3D6AA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14" y="2403307"/>
            <a:ext cx="11288972" cy="35842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D9B340-CD45-4BF0-8FF2-D59B439D369D}"/>
              </a:ext>
            </a:extLst>
          </p:cNvPr>
          <p:cNvSpPr txBox="1"/>
          <p:nvPr/>
        </p:nvSpPr>
        <p:spPr>
          <a:xfrm>
            <a:off x="818712" y="2413000"/>
            <a:ext cx="4921687" cy="363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dirty="0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84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87828"/>
            <a:ext cx="10571998" cy="8298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Looking forward</a:t>
            </a:r>
            <a:br>
              <a:rPr lang="en-US" sz="5400" dirty="0"/>
            </a:br>
            <a:r>
              <a:rPr lang="en-US" sz="5400" dirty="0"/>
              <a:t>Opportunities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7F355-4276-40C9-A729-503C38B738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Los Arroyos – hopefully our first all-electric zero net energy project</a:t>
            </a:r>
          </a:p>
          <a:p>
            <a:r>
              <a:rPr lang="en-US" dirty="0"/>
              <a:t>EV charging stations – state-wide infrastructure</a:t>
            </a:r>
          </a:p>
          <a:p>
            <a:r>
              <a:rPr lang="en-US" dirty="0"/>
              <a:t>Indoor air quality – </a:t>
            </a:r>
            <a:r>
              <a:rPr lang="en-US" dirty="0" err="1"/>
              <a:t>Mervs</a:t>
            </a:r>
            <a:r>
              <a:rPr lang="en-US" dirty="0"/>
              <a:t> 13 filters vs alternatives</a:t>
            </a:r>
          </a:p>
          <a:p>
            <a:r>
              <a:rPr lang="en-US" dirty="0"/>
              <a:t>Stormwater management and water recharge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174EC-D43D-4BD0-B3A9-5C8341165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Electrical infrastructure needs, cost, and tenant preference for gas appliance</a:t>
            </a:r>
          </a:p>
          <a:p>
            <a:r>
              <a:rPr lang="en-US" dirty="0"/>
              <a:t>Asset management desire to create secure site</a:t>
            </a:r>
          </a:p>
          <a:p>
            <a:r>
              <a:rPr lang="en-US" dirty="0"/>
              <a:t>Pluses and minuses of higher rated air filters</a:t>
            </a:r>
          </a:p>
          <a:p>
            <a:r>
              <a:rPr lang="en-US" dirty="0"/>
              <a:t>Land use and cost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95B17A-56A8-4ED5-A080-39531C0D1434}"/>
              </a:ext>
            </a:extLst>
          </p:cNvPr>
          <p:cNvCxnSpPr>
            <a:cxnSpLocks/>
          </p:cNvCxnSpPr>
          <p:nvPr/>
        </p:nvCxnSpPr>
        <p:spPr>
          <a:xfrm>
            <a:off x="6004585" y="2006081"/>
            <a:ext cx="0" cy="3592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BDD748-DBDF-4427-BF09-1BBD9D3B7D9B}"/>
              </a:ext>
            </a:extLst>
          </p:cNvPr>
          <p:cNvCxnSpPr/>
          <p:nvPr/>
        </p:nvCxnSpPr>
        <p:spPr>
          <a:xfrm>
            <a:off x="4534678" y="3928188"/>
            <a:ext cx="1922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E138B7-0CE2-48B1-B173-2DEC067FCCAB}"/>
              </a:ext>
            </a:extLst>
          </p:cNvPr>
          <p:cNvSpPr txBox="1"/>
          <p:nvPr/>
        </p:nvSpPr>
        <p:spPr>
          <a:xfrm>
            <a:off x="4926563" y="6027576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Earth Blocks!?</a:t>
            </a:r>
          </a:p>
        </p:txBody>
      </p:sp>
    </p:spTree>
    <p:extLst>
      <p:ext uri="{BB962C8B-B14F-4D97-AF65-F5344CB8AC3E}">
        <p14:creationId xmlns:p14="http://schemas.microsoft.com/office/powerpoint/2010/main" val="25579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FC89D7-317C-497F-AFA2-539FBB760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309" y="4269853"/>
            <a:ext cx="3885691" cy="258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Funding sources?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9EEDD-4FE5-4188-A940-C801764F3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308" y="1902668"/>
            <a:ext cx="3885691" cy="25810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B07D3C-348C-44AD-B118-A8F8CE4F1206}"/>
              </a:ext>
            </a:extLst>
          </p:cNvPr>
          <p:cNvSpPr txBox="1"/>
          <p:nvPr/>
        </p:nvSpPr>
        <p:spPr>
          <a:xfrm>
            <a:off x="386126" y="4056042"/>
            <a:ext cx="7656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Philanthropy</a:t>
            </a:r>
          </a:p>
          <a:p>
            <a:r>
              <a:rPr lang="en-US" dirty="0"/>
              <a:t>•     Wells Fargo – AHBC – ex. sustainably sourced CLT timber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2399A-CF77-4A79-8BB6-242F6D0AEC10}"/>
              </a:ext>
            </a:extLst>
          </p:cNvPr>
          <p:cNvSpPr txBox="1"/>
          <p:nvPr/>
        </p:nvSpPr>
        <p:spPr>
          <a:xfrm>
            <a:off x="386126" y="2333466"/>
            <a:ext cx="76568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State sources</a:t>
            </a:r>
          </a:p>
          <a:p>
            <a:r>
              <a:rPr lang="en-US" dirty="0"/>
              <a:t>•     AHSC</a:t>
            </a:r>
          </a:p>
          <a:p>
            <a:r>
              <a:rPr lang="en-US" dirty="0"/>
              <a:t>•	IIG</a:t>
            </a:r>
          </a:p>
          <a:p>
            <a:r>
              <a:rPr lang="en-US" dirty="0"/>
              <a:t>•	LIWP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D5E305-85D7-4008-AAD8-DDAB97311987}"/>
              </a:ext>
            </a:extLst>
          </p:cNvPr>
          <p:cNvSpPr txBox="1"/>
          <p:nvPr/>
        </p:nvSpPr>
        <p:spPr>
          <a:xfrm>
            <a:off x="386126" y="5276377"/>
            <a:ext cx="76568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Utility Companies</a:t>
            </a:r>
          </a:p>
          <a:p>
            <a:r>
              <a:rPr lang="en-US" dirty="0"/>
              <a:t>•     California Energy Commission – MF battery storage pilot</a:t>
            </a:r>
          </a:p>
          <a:p>
            <a:r>
              <a:rPr lang="en-US" dirty="0"/>
              <a:t>•	PGE – EV charging stations</a:t>
            </a:r>
          </a:p>
        </p:txBody>
      </p:sp>
    </p:spTree>
    <p:extLst>
      <p:ext uri="{BB962C8B-B14F-4D97-AF65-F5344CB8AC3E}">
        <p14:creationId xmlns:p14="http://schemas.microsoft.com/office/powerpoint/2010/main" val="4095479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5">
      <a:dk1>
        <a:srgbClr val="0000E2"/>
      </a:dk1>
      <a:lt1>
        <a:sysClr val="window" lastClr="FFFFFF"/>
      </a:lt1>
      <a:dk2>
        <a:srgbClr val="0000E2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2463</TotalTime>
  <Words>498</Words>
  <Application>Microsoft Macintosh PowerPoint</Application>
  <PresentationFormat>Widescreen</PresentationFormat>
  <Paragraphs>67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Segoe UI</vt:lpstr>
      <vt:lpstr>Wingdings 2</vt:lpstr>
      <vt:lpstr>Quotable</vt:lpstr>
      <vt:lpstr>Self-Help Enterprises Climate Adaptation Features</vt:lpstr>
      <vt:lpstr>About Self-Help Enterprises…</vt:lpstr>
      <vt:lpstr>Palm Terrace – October 2018</vt:lpstr>
      <vt:lpstr>Stonegate Village I and II – March 2021</vt:lpstr>
      <vt:lpstr>Creekside Terrace – under construction</vt:lpstr>
      <vt:lpstr>California Utility Allowance Calculator</vt:lpstr>
      <vt:lpstr>Looking forward Opportunities and Challenges</vt:lpstr>
      <vt:lpstr>Funding sources?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McGovern-Garcia</dc:creator>
  <cp:lastModifiedBy>Elias Garcia</cp:lastModifiedBy>
  <cp:revision>58</cp:revision>
  <dcterms:created xsi:type="dcterms:W3CDTF">2015-03-24T17:41:12Z</dcterms:created>
  <dcterms:modified xsi:type="dcterms:W3CDTF">2021-10-28T17:21:55Z</dcterms:modified>
</cp:coreProperties>
</file>