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6" r:id="rId4"/>
  </p:sldMasterIdLst>
  <p:notesMasterIdLst>
    <p:notesMasterId r:id="rId11"/>
  </p:notesMasterIdLst>
  <p:sldIdLst>
    <p:sldId id="291" r:id="rId5"/>
    <p:sldId id="275" r:id="rId6"/>
    <p:sldId id="277" r:id="rId7"/>
    <p:sldId id="278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ley Reynolds" initials="AR" lastIdx="2" clrIdx="0">
    <p:extLst>
      <p:ext uri="{19B8F6BF-5375-455C-9EA6-DF929625EA0E}">
        <p15:presenceInfo xmlns:p15="http://schemas.microsoft.com/office/powerpoint/2012/main" userId="S::areynolds@airquality.org::635ae9ae-6b4e-428a-bc3b-f965133b60a0" providerId="AD"/>
      </p:ext>
    </p:extLst>
  </p:cmAuthor>
  <p:cmAuthor id="2" name="Guest User" initials="GU" lastIdx="2" clrIdx="1">
    <p:extLst>
      <p:ext uri="{19B8F6BF-5375-455C-9EA6-DF929625EA0E}">
        <p15:presenceInfo xmlns:p15="http://schemas.microsoft.com/office/powerpoint/2012/main" userId="S::urn:spo:anon#7f144b8dc43d8611eb0d3cd33405d321246b791c67df85a3fde6d0fecebcf3d1::" providerId="AD"/>
      </p:ext>
    </p:extLst>
  </p:cmAuthor>
  <p:cmAuthor id="3" name="Guest User" initials="GU [2]" lastIdx="5" clrIdx="2">
    <p:extLst>
      <p:ext uri="{19B8F6BF-5375-455C-9EA6-DF929625EA0E}">
        <p15:presenceInfo xmlns:p15="http://schemas.microsoft.com/office/powerpoint/2012/main" userId="S::urn:spo:anon#f406f2b6079602a5a1a40ed2303c9ef8a6db36aca1c6da7bc248c4f37e7d0ab4::" providerId="AD"/>
      </p:ext>
    </p:extLst>
  </p:cmAuthor>
  <p:cmAuthor id="4" name="Jamie Arno" initials="JA" lastIdx="6" clrIdx="3">
    <p:extLst>
      <p:ext uri="{19B8F6BF-5375-455C-9EA6-DF929625EA0E}">
        <p15:presenceInfo xmlns:p15="http://schemas.microsoft.com/office/powerpoint/2012/main" userId="S::jarno@airquality.org::712ca9ed-87ab-4e1b-9926-d857b77a6358" providerId="AD"/>
      </p:ext>
    </p:extLst>
  </p:cmAuthor>
  <p:cmAuthor id="5" name="Raef Porter" initials="RP" lastIdx="5" clrIdx="4">
    <p:extLst>
      <p:ext uri="{19B8F6BF-5375-455C-9EA6-DF929625EA0E}">
        <p15:presenceInfo xmlns:p15="http://schemas.microsoft.com/office/powerpoint/2012/main" userId="S::rporter@airquality.org::e4d22c3b-25e0-4796-b4dc-20e5ff744b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F"/>
    <a:srgbClr val="00B0F0"/>
    <a:srgbClr val="7AD0FF"/>
    <a:srgbClr val="006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91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f Porter" userId="e4d22c3b-25e0-4796-b4dc-20e5ff744be5" providerId="ADAL" clId="{76603AB1-3411-4830-AD85-D2AFD531905C}"/>
    <pc:docChg chg="modSld sldOrd">
      <pc:chgData name="Raef Porter" userId="e4d22c3b-25e0-4796-b4dc-20e5ff744be5" providerId="ADAL" clId="{76603AB1-3411-4830-AD85-D2AFD531905C}" dt="2021-11-18T21:39:55.789" v="1"/>
      <pc:docMkLst>
        <pc:docMk/>
      </pc:docMkLst>
      <pc:sldChg chg="ord">
        <pc:chgData name="Raef Porter" userId="e4d22c3b-25e0-4796-b4dc-20e5ff744be5" providerId="ADAL" clId="{76603AB1-3411-4830-AD85-D2AFD531905C}" dt="2021-11-18T21:39:55.789" v="1"/>
        <pc:sldMkLst>
          <pc:docMk/>
          <pc:sldMk cId="4170937603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2C9B5-4358-4B7B-95BF-F1B7D56B93F1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2F163-23A9-479B-AA72-D35BCCE9D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33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generally where emissions come from. While the contribution from various sources differs in different places, the interaction between these sources and land use is universal.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A2F163-23A9-479B-AA72-D35BCCE9DD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35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56DB4C-9CAA-9E48-AA6F-279D28035E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83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B2045E-5BFF-CC4A-AABA-946D6007B1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4646" y="325865"/>
            <a:ext cx="10814205" cy="1470025"/>
          </a:xfrm>
        </p:spPr>
        <p:txBody>
          <a:bodyPr>
            <a:normAutofit/>
          </a:bodyPr>
          <a:lstStyle>
            <a:lvl1pPr algn="ctr">
              <a:defRPr sz="4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SLIDE 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4646" y="1627382"/>
            <a:ext cx="10814204" cy="1669409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Title Header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C8D4CD-975C-1640-A77F-F25BEF0D5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4313" y="5651717"/>
            <a:ext cx="1824537" cy="9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8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9013" y="6483015"/>
            <a:ext cx="284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A921345-B880-6E43-B1C4-CE911801EA1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98487" y="270009"/>
            <a:ext cx="9832655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73B2"/>
                </a:solidFill>
              </a:defRPr>
            </a:lvl1pPr>
          </a:lstStyle>
          <a:p>
            <a:r>
              <a:rPr lang="en-US" dirty="0"/>
              <a:t>Header text at 24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Header text line two of title</a:t>
            </a:r>
            <a:br>
              <a:rPr lang="en-US" dirty="0"/>
            </a:b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2675" y="1317272"/>
            <a:ext cx="10972800" cy="4895017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 descr="A picture containing light&#10;&#10;Description automatically generated">
            <a:extLst>
              <a:ext uri="{FF2B5EF4-FFF2-40B4-BE49-F238E27FC236}">
                <a16:creationId xmlns:a16="http://schemas.microsoft.com/office/drawing/2014/main" id="{8A0D08A2-96C4-1348-A3CB-F8B76276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37543" y="174273"/>
            <a:ext cx="1555971" cy="84775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8C1D0A-D8CB-914F-946C-3F659CD62923}"/>
              </a:ext>
            </a:extLst>
          </p:cNvPr>
          <p:cNvCxnSpPr>
            <a:cxnSpLocks/>
          </p:cNvCxnSpPr>
          <p:nvPr userDrawn="1"/>
        </p:nvCxnSpPr>
        <p:spPr>
          <a:xfrm>
            <a:off x="-148682" y="1090337"/>
            <a:ext cx="10100527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431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blue cloudy sky&#10;&#10;Description automatically generated">
            <a:extLst>
              <a:ext uri="{FF2B5EF4-FFF2-40B4-BE49-F238E27FC236}">
                <a16:creationId xmlns:a16="http://schemas.microsoft.com/office/drawing/2014/main" id="{8C02AF19-E39A-F34A-9CD5-9F38C70F6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69490-9C04-FA4A-B43C-7E5D975580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191496"/>
            <a:ext cx="109728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7206C27-A50B-D84E-9585-7F0E0CAB2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9013" y="6483015"/>
            <a:ext cx="28448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A921345-B880-6E43-B1C4-CE911801EA1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A1C75F5-C018-F042-A184-BE12AC1AFF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0015" y="184689"/>
            <a:ext cx="1519480" cy="82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4A41B12-8A23-004C-8E55-4E468671A71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21345-B880-6E43-B1C4-CE911801E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28718-167E-4CF9-9436-1BF9C2FB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345-B880-6E43-B1C4-CE911801EA1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D72EE-49CD-4458-B7C4-C6A7A59D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Air Quality Sources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D0DFD83-A6D4-4F59-A3FA-A6C033B4F609}"/>
              </a:ext>
            </a:extLst>
          </p:cNvPr>
          <p:cNvGrpSpPr/>
          <p:nvPr/>
        </p:nvGrpSpPr>
        <p:grpSpPr>
          <a:xfrm>
            <a:off x="2180749" y="1247215"/>
            <a:ext cx="7850393" cy="4980910"/>
            <a:chOff x="2180749" y="1247215"/>
            <a:chExt cx="7850393" cy="4980910"/>
          </a:xfrm>
        </p:grpSpPr>
        <p:pic>
          <p:nvPicPr>
            <p:cNvPr id="51" name="Picture 50" descr="Chart, pie chart&#10;&#10;Description automatically generated">
              <a:extLst>
                <a:ext uri="{FF2B5EF4-FFF2-40B4-BE49-F238E27FC236}">
                  <a16:creationId xmlns:a16="http://schemas.microsoft.com/office/drawing/2014/main" id="{DDF3325F-D7CE-420E-9288-1C17BA413E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03"/>
            <a:stretch/>
          </p:blipFill>
          <p:spPr>
            <a:xfrm>
              <a:off x="2180749" y="1247215"/>
              <a:ext cx="7850393" cy="4980910"/>
            </a:xfrm>
            <a:prstGeom prst="rect">
              <a:avLst/>
            </a:prstGeom>
          </p:spPr>
        </p:pic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3366A28-7744-4FCA-BEA8-8A6BF0B984B0}"/>
                </a:ext>
              </a:extLst>
            </p:cNvPr>
            <p:cNvSpPr/>
            <p:nvPr/>
          </p:nvSpPr>
          <p:spPr>
            <a:xfrm>
              <a:off x="2983813" y="2119256"/>
              <a:ext cx="576968" cy="48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9073E24-AD16-4365-B2E6-C7B2E763D42E}"/>
                </a:ext>
              </a:extLst>
            </p:cNvPr>
            <p:cNvSpPr/>
            <p:nvPr/>
          </p:nvSpPr>
          <p:spPr>
            <a:xfrm>
              <a:off x="3139561" y="5646680"/>
              <a:ext cx="576968" cy="48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17491E9-E131-4E28-A62F-F3B9B2C4B075}"/>
                </a:ext>
              </a:extLst>
            </p:cNvPr>
            <p:cNvSpPr/>
            <p:nvPr/>
          </p:nvSpPr>
          <p:spPr>
            <a:xfrm>
              <a:off x="6336613" y="1413009"/>
              <a:ext cx="576968" cy="4840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5E7A6323-995F-49EF-A44B-F5366B252D34}"/>
                </a:ext>
              </a:extLst>
            </p:cNvPr>
            <p:cNvSpPr/>
            <p:nvPr/>
          </p:nvSpPr>
          <p:spPr>
            <a:xfrm>
              <a:off x="7492180" y="1983776"/>
              <a:ext cx="442451" cy="377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91A1FB8-379A-4BDE-A72A-C137F1B56460}"/>
                </a:ext>
              </a:extLst>
            </p:cNvPr>
            <p:cNvSpPr/>
            <p:nvPr/>
          </p:nvSpPr>
          <p:spPr>
            <a:xfrm>
              <a:off x="8067364" y="2844098"/>
              <a:ext cx="442451" cy="377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59D62EE-AB9C-4F66-A504-3B1996D6E2B9}"/>
                </a:ext>
              </a:extLst>
            </p:cNvPr>
            <p:cNvSpPr/>
            <p:nvPr/>
          </p:nvSpPr>
          <p:spPr>
            <a:xfrm>
              <a:off x="8288589" y="3736907"/>
              <a:ext cx="442451" cy="377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AF6018B2-F84A-46CE-8D01-BC5AB81831B7}"/>
                </a:ext>
              </a:extLst>
            </p:cNvPr>
            <p:cNvSpPr/>
            <p:nvPr/>
          </p:nvSpPr>
          <p:spPr>
            <a:xfrm>
              <a:off x="7934632" y="4628287"/>
              <a:ext cx="575184" cy="666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721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D3BC5-997E-4B14-9F67-AFE3075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345-B880-6E43-B1C4-CE911801EA1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7451FD-E86D-4DD7-BEB7-1072BF2B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75" y="366391"/>
            <a:ext cx="10972800" cy="931333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sz="3733" dirty="0">
                <a:cs typeface="Calibri"/>
              </a:rPr>
              <a:t>Sac Metro Air District Programs</a:t>
            </a:r>
            <a:endParaRPr lang="en-US" sz="37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71AC8C-11DA-4AB8-82FE-652D22FA94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454" y="1594865"/>
            <a:ext cx="2834900" cy="30413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B09515D-0EEC-446B-A20A-FA9BE9863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16" y="4476552"/>
            <a:ext cx="5503517" cy="1533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DCDD4A-0D49-483A-975D-03B3F5BF578E}"/>
              </a:ext>
            </a:extLst>
          </p:cNvPr>
          <p:cNvSpPr txBox="1"/>
          <p:nvPr/>
        </p:nvSpPr>
        <p:spPr>
          <a:xfrm>
            <a:off x="7199972" y="4496559"/>
            <a:ext cx="4849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Serving 11 low income housing developments in Sacramento County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4C4A9FD-7BB1-42C5-83B8-7E7A57A39AF2}"/>
              </a:ext>
            </a:extLst>
          </p:cNvPr>
          <p:cNvCxnSpPr>
            <a:cxnSpLocks/>
          </p:cNvCxnSpPr>
          <p:nvPr/>
        </p:nvCxnSpPr>
        <p:spPr>
          <a:xfrm>
            <a:off x="6967683" y="1797805"/>
            <a:ext cx="0" cy="44477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intranet/LogosV2/OCCS%20Logo%20-%20Vertical,%20color,%20transparent%20background.png">
            <a:extLst>
              <a:ext uri="{FF2B5EF4-FFF2-40B4-BE49-F238E27FC236}">
                <a16:creationId xmlns:a16="http://schemas.microsoft.com/office/drawing/2014/main" id="{7304D988-AB20-417C-BB37-426E229AE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63" y="1434127"/>
            <a:ext cx="2834901" cy="304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338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BD3BC5-997E-4B14-9F67-AFE3075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345-B880-6E43-B1C4-CE911801EA1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7451FD-E86D-4DD7-BEB7-1072BF2BC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75" y="366391"/>
            <a:ext cx="10972800" cy="931333"/>
          </a:xfrm>
        </p:spPr>
        <p:txBody>
          <a:bodyPr vert="horz" lIns="121920" tIns="60960" rIns="121920" bIns="60960" rtlCol="0" anchor="t">
            <a:normAutofit/>
          </a:bodyPr>
          <a:lstStyle/>
          <a:p>
            <a:r>
              <a:rPr lang="en-US" sz="3733" dirty="0">
                <a:cs typeface="Calibri"/>
              </a:rPr>
              <a:t>Sac Metro Air District Incentives</a:t>
            </a:r>
            <a:endParaRPr lang="en-US" sz="3733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DCDD4A-0D49-483A-975D-03B3F5BF578E}"/>
              </a:ext>
            </a:extLst>
          </p:cNvPr>
          <p:cNvSpPr txBox="1"/>
          <p:nvPr/>
        </p:nvSpPr>
        <p:spPr>
          <a:xfrm>
            <a:off x="707090" y="5041006"/>
            <a:ext cx="10777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/>
              <a:t>Community Air Protection, Carl Moyer, FARMER, and SECAT</a:t>
            </a:r>
          </a:p>
        </p:txBody>
      </p:sp>
      <p:pic>
        <p:nvPicPr>
          <p:cNvPr id="7" name="Graphic 6" descr="Bus with solid fill">
            <a:extLst>
              <a:ext uri="{FF2B5EF4-FFF2-40B4-BE49-F238E27FC236}">
                <a16:creationId xmlns:a16="http://schemas.microsoft.com/office/drawing/2014/main" id="{0A9CCCEC-9945-4F13-9E2F-42EB59336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5915" y="2022647"/>
            <a:ext cx="1311156" cy="1311156"/>
          </a:xfrm>
          <a:prstGeom prst="rect">
            <a:avLst/>
          </a:prstGeom>
        </p:spPr>
      </p:pic>
      <p:pic>
        <p:nvPicPr>
          <p:cNvPr id="11" name="Graphic 10" descr="Tractor with solid fill">
            <a:extLst>
              <a:ext uri="{FF2B5EF4-FFF2-40B4-BE49-F238E27FC236}">
                <a16:creationId xmlns:a16="http://schemas.microsoft.com/office/drawing/2014/main" id="{490FA210-D37A-4ECA-A811-17AA93F41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2136" y="3355577"/>
            <a:ext cx="1478712" cy="1478712"/>
          </a:xfrm>
          <a:prstGeom prst="rect">
            <a:avLst/>
          </a:prstGeom>
        </p:spPr>
      </p:pic>
      <p:pic>
        <p:nvPicPr>
          <p:cNvPr id="14" name="Graphic 13" descr="Truck with solid fill">
            <a:extLst>
              <a:ext uri="{FF2B5EF4-FFF2-40B4-BE49-F238E27FC236}">
                <a16:creationId xmlns:a16="http://schemas.microsoft.com/office/drawing/2014/main" id="{641810CA-5E3E-46A8-AEA8-9FEC2A6B4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93309" y="1948691"/>
            <a:ext cx="1478712" cy="1478712"/>
          </a:xfrm>
          <a:prstGeom prst="rect">
            <a:avLst/>
          </a:prstGeom>
        </p:spPr>
      </p:pic>
      <p:pic>
        <p:nvPicPr>
          <p:cNvPr id="16" name="Graphic 15" descr="Electric car with solid fill">
            <a:extLst>
              <a:ext uri="{FF2B5EF4-FFF2-40B4-BE49-F238E27FC236}">
                <a16:creationId xmlns:a16="http://schemas.microsoft.com/office/drawing/2014/main" id="{1A561381-5CD5-4FA9-9330-3F4755E45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40567" y="3275711"/>
            <a:ext cx="1631455" cy="16314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A131EC-C9F1-42F5-8E87-F96EDAC414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7703" y="2382693"/>
            <a:ext cx="4708383" cy="20926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76975-5034-44C4-B3AD-CEE135944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0705" y="2165563"/>
            <a:ext cx="1097456" cy="10449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72D9B-DA96-4D12-B6A0-6749D76880F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94371" y="3551095"/>
            <a:ext cx="1097456" cy="109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76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:a16="http://schemas.microsoft.com/office/drawing/2014/main" id="{E100D7A7-2EB2-4DDB-BE84-D1523141C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29" y="109498"/>
            <a:ext cx="6586491" cy="880001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>
              <a:lnSpc>
                <a:spcPct val="90000"/>
              </a:lnSpc>
            </a:pPr>
            <a:r>
              <a:rPr lang="en-US" sz="4133" dirty="0">
                <a:solidFill>
                  <a:schemeClr val="bg1"/>
                </a:solidFill>
              </a:rPr>
              <a:t>Sac Metro Air District Efforts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0762D9-ED40-4E27-9D3A-5604E4C0F8BF}"/>
              </a:ext>
            </a:extLst>
          </p:cNvPr>
          <p:cNvSpPr txBox="1"/>
          <p:nvPr/>
        </p:nvSpPr>
        <p:spPr>
          <a:xfrm>
            <a:off x="4965432" y="2438400"/>
            <a:ext cx="6586489" cy="3785419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/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Incentives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33" dirty="0"/>
          </a:p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 err="1"/>
              <a:t>CalEEMod</a:t>
            </a:r>
            <a:r>
              <a:rPr lang="en-US" sz="2400" dirty="0"/>
              <a:t> update – Land Use &amp; Transportation measures</a:t>
            </a:r>
          </a:p>
          <a:p>
            <a:pPr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333" dirty="0"/>
          </a:p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Local jurisdiction land use involved in AB 617 steering committee</a:t>
            </a:r>
          </a:p>
          <a:p>
            <a:pPr marL="76198" defTabSz="1219170">
              <a:lnSpc>
                <a:spcPct val="90000"/>
              </a:lnSpc>
              <a:spcAft>
                <a:spcPts val="800"/>
              </a:spcAft>
            </a:pPr>
            <a:endParaRPr lang="en-US" sz="1333" dirty="0"/>
          </a:p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Funding flexibility: AB 617 CERP constraints with traditional funding</a:t>
            </a:r>
          </a:p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80990" indent="-304792" defTabSz="121917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492FD-AB5B-474C-ACD1-E95993003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22" r="7210" b="2"/>
          <a:stretch/>
        </p:blipFill>
        <p:spPr>
          <a:xfrm>
            <a:off x="27" y="13"/>
            <a:ext cx="4635564" cy="6857987"/>
          </a:xfrm>
          <a:prstGeom prst="rect">
            <a:avLst/>
          </a:prstGeom>
          <a:effectLst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3DCD3-AA99-4976-8413-E3B45DC6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67042" y="6356350"/>
            <a:ext cx="1186759" cy="36512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r" defTabSz="1219170">
              <a:lnSpc>
                <a:spcPct val="90000"/>
              </a:lnSpc>
              <a:spcAft>
                <a:spcPts val="800"/>
              </a:spcAft>
              <a:defRPr/>
            </a:pPr>
            <a:fld id="{1A921345-B880-6E43-B1C4-CE911801EA1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219170">
                <a:lnSpc>
                  <a:spcPct val="90000"/>
                </a:lnSpc>
                <a:spcAft>
                  <a:spcPts val="800"/>
                </a:spcAft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DD16E44-0147-40BF-AADB-341706D977C5}"/>
              </a:ext>
            </a:extLst>
          </p:cNvPr>
          <p:cNvCxnSpPr/>
          <p:nvPr/>
        </p:nvCxnSpPr>
        <p:spPr>
          <a:xfrm>
            <a:off x="5080933" y="2115116"/>
            <a:ext cx="6309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960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FF42A-3922-4923-9398-AA9B1E80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345-B880-6E43-B1C4-CE911801EA1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E3AA52-BEA2-4147-9459-F07B081DC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 Between Land Use and Air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E345-43B5-482E-9516-06987B82A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30" y="1317272"/>
            <a:ext cx="11082746" cy="48950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Reduce Emission Sources</a:t>
            </a:r>
          </a:p>
          <a:p>
            <a:pPr lvl="1"/>
            <a:r>
              <a:rPr lang="en-US" dirty="0"/>
              <a:t>Lower emissions at the sources to reduce impact on surrounding uses.</a:t>
            </a:r>
          </a:p>
          <a:p>
            <a:pPr lvl="2"/>
            <a:r>
              <a:rPr lang="en-US" dirty="0"/>
              <a:t>Lower emission vehicles, equipment, appliances, etc.</a:t>
            </a:r>
          </a:p>
          <a:p>
            <a:r>
              <a:rPr lang="en-US" dirty="0"/>
              <a:t>Remove Emission Sources</a:t>
            </a:r>
          </a:p>
          <a:p>
            <a:pPr lvl="1"/>
            <a:r>
              <a:rPr lang="en-US" dirty="0"/>
              <a:t>Change, remove, or plan for land uses that emit</a:t>
            </a:r>
          </a:p>
          <a:p>
            <a:pPr lvl="2"/>
            <a:r>
              <a:rPr lang="en-US" dirty="0"/>
              <a:t>Change: convert from one existing use to a lower emitting source (example: industrial to commercial)</a:t>
            </a:r>
          </a:p>
          <a:p>
            <a:pPr lvl="2"/>
            <a:r>
              <a:rPr lang="en-US" dirty="0"/>
              <a:t>Remove: eliminate existing emission source</a:t>
            </a:r>
          </a:p>
          <a:p>
            <a:pPr lvl="2"/>
            <a:r>
              <a:rPr lang="en-US" dirty="0"/>
              <a:t>Plan: change future land uses to uses with fewer emissions or design the uses to lower the impacts from emissions.</a:t>
            </a:r>
          </a:p>
          <a:p>
            <a:r>
              <a:rPr lang="en-US" dirty="0"/>
              <a:t>Reduce Emission Impacts</a:t>
            </a:r>
          </a:p>
          <a:p>
            <a:pPr lvl="1"/>
            <a:r>
              <a:rPr lang="en-US" dirty="0"/>
              <a:t>Lower exposure to emissions</a:t>
            </a:r>
          </a:p>
          <a:p>
            <a:pPr lvl="2"/>
            <a:r>
              <a:rPr lang="en-US" dirty="0"/>
              <a:t>Provide ways to reduce exposure to emissions (example: trees, bus shelters,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93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AC69AB-41FC-41D1-9098-E1C9533F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21345-B880-6E43-B1C4-CE911801EA1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B42B53D-AD4D-49EC-9445-C3F601DC7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Community Interacts with Land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20D8F-A69E-480A-B329-E6E81838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Plans – designated land uses in an area</a:t>
            </a:r>
          </a:p>
          <a:p>
            <a:r>
              <a:rPr lang="en-US" dirty="0"/>
              <a:t>Development Proposals – implementation of a land use plan with specific developments</a:t>
            </a:r>
          </a:p>
          <a:p>
            <a:r>
              <a:rPr lang="en-US" dirty="0"/>
              <a:t>Climate Action Plans – policies and procedures that reduce emissions from </a:t>
            </a:r>
            <a:r>
              <a:rPr lang="en-US"/>
              <a:t>all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7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QMD_PPT2_v1_8-20.pptx" id="{765BAF22-CFA1-458C-AF40-4213D89D03E4}" vid="{738F3E78-83D9-4D22-B6B4-1F7151D4B5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53F81A2FC4A0449AA0B88B3BD2CEEB" ma:contentTypeVersion="8" ma:contentTypeDescription="Create a new document." ma:contentTypeScope="" ma:versionID="5a6b2a2393dfe068f5e83e427ee96b2d">
  <xsd:schema xmlns:xsd="http://www.w3.org/2001/XMLSchema" xmlns:xs="http://www.w3.org/2001/XMLSchema" xmlns:p="http://schemas.microsoft.com/office/2006/metadata/properties" xmlns:ns3="d2008bb3-8321-4e5f-99b2-1bd6b7f7fbaf" xmlns:ns4="681dde4f-c33c-4a6a-a6c3-33bf62ee3f82" targetNamespace="http://schemas.microsoft.com/office/2006/metadata/properties" ma:root="true" ma:fieldsID="e5af7af216e6596535fb0e8dafdbd7df" ns3:_="" ns4:_="">
    <xsd:import namespace="d2008bb3-8321-4e5f-99b2-1bd6b7f7fbaf"/>
    <xsd:import namespace="681dde4f-c33c-4a6a-a6c3-33bf62ee3f8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08bb3-8321-4e5f-99b2-1bd6b7f7f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dde4f-c33c-4a6a-a6c3-33bf62ee3f8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CDB4320-4754-4B12-8A06-C84D3C5780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008bb3-8321-4e5f-99b2-1bd6b7f7fbaf"/>
    <ds:schemaRef ds:uri="681dde4f-c33c-4a6a-a6c3-33bf62ee3f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2760AB-D70B-4B2F-986B-86D093A662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1BE648B-29C5-49AC-9853-FE7C5C6A95D9}">
  <ds:schemaRefs>
    <ds:schemaRef ds:uri="681dde4f-c33c-4a6a-a6c3-33bf62ee3f82"/>
    <ds:schemaRef ds:uri="http://purl.org/dc/terms/"/>
    <ds:schemaRef ds:uri="http://purl.org/dc/dcmitype/"/>
    <ds:schemaRef ds:uri="d2008bb3-8321-4e5f-99b2-1bd6b7f7fbaf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28296</TotalTime>
  <Words>262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Air Quality Sources</vt:lpstr>
      <vt:lpstr>Sac Metro Air District Programs</vt:lpstr>
      <vt:lpstr>Sac Metro Air District Incentives</vt:lpstr>
      <vt:lpstr>Sac Metro Air District Efforts</vt:lpstr>
      <vt:lpstr>Interaction Between Land Use and Air Quality</vt:lpstr>
      <vt:lpstr>How Community Interacts with Land 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 Title</dc:title>
  <dc:creator>Ashley Reynolds</dc:creator>
  <cp:lastModifiedBy>Raef Porter</cp:lastModifiedBy>
  <cp:revision>45</cp:revision>
  <dcterms:created xsi:type="dcterms:W3CDTF">2020-04-01T21:06:05Z</dcterms:created>
  <dcterms:modified xsi:type="dcterms:W3CDTF">2021-11-18T21:40:19Z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0x0101004B53F81A2FC4A0449AA0B88B3BD2CEEB</vt:lpwstr>
  </property>
</Properties>
</file>