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7" r:id="rId2"/>
    <p:sldId id="256" r:id="rId3"/>
    <p:sldId id="259" r:id="rId4"/>
    <p:sldId id="258" r:id="rId5"/>
    <p:sldId id="260" r:id="rId6"/>
    <p:sldId id="261"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Parfrey" initials="JP"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C2CC"/>
    <a:srgbClr val="153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8"/>
    <p:restoredTop sz="95897"/>
  </p:normalViewPr>
  <p:slideViewPr>
    <p:cSldViewPr snapToGrid="0" snapToObjects="1">
      <p:cViewPr varScale="1">
        <p:scale>
          <a:sx n="137" d="100"/>
          <a:sy n="137"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6T21:09:25.580" idx="4">
    <p:pos x="5291" y="2427"/>
    <p:text/>
    <p:extLst>
      <p:ext uri="{C676402C-5697-4E1C-873F-D02D1690AC5C}">
        <p15:threadingInfo xmlns:p15="http://schemas.microsoft.com/office/powerpoint/2012/main" timeZoneBias="420"/>
      </p:ext>
    </p:extLst>
  </p:cm>
  <p:cm authorId="1" dt="2021-07-06T21:11:00.757" idx="5">
    <p:pos x="1903" y="676"/>
    <p:text/>
    <p:extLst>
      <p:ext uri="{C676402C-5697-4E1C-873F-D02D1690AC5C}">
        <p15:threadingInfo xmlns:p15="http://schemas.microsoft.com/office/powerpoint/2012/main" timeZoneBias="420"/>
      </p:ext>
    </p:extLst>
  </p:cm>
  <p:cm authorId="1" dt="2021-07-06T21:11:06.054" idx="6">
    <p:pos x="10" y="10"/>
    <p:text>Change photo. To Pioneertown.</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06T21:11:56.238" idx="7">
    <p:pos x="10" y="10"/>
    <p:text>Change photo to </p:text>
    <p:extLst>
      <p:ext uri="{C676402C-5697-4E1C-873F-D02D1690AC5C}">
        <p15:threadingInfo xmlns:p15="http://schemas.microsoft.com/office/powerpoint/2012/main" timeZoneBias="420"/>
      </p:ext>
    </p:extLst>
  </p:cm>
  <p:cm authorId="1" dt="2021-07-07T07:52:20.981" idx="8">
    <p:pos x="10" y="106"/>
    <p:text>Morongo Valley fire, attached to email</p:text>
    <p:extLst>
      <p:ext uri="{C676402C-5697-4E1C-873F-D02D1690AC5C}">
        <p15:threadingInfo xmlns:p15="http://schemas.microsoft.com/office/powerpoint/2012/main" timeZoneBias="420">
          <p15:parentCm authorId="1" idx="7"/>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B1B8-51BC-3740-88D4-8476D697C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592D8E-1953-884E-B33F-25E8A3B8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41EA89-E821-304A-BC41-AAF90E1BA297}"/>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5" name="Footer Placeholder 4">
            <a:extLst>
              <a:ext uri="{FF2B5EF4-FFF2-40B4-BE49-F238E27FC236}">
                <a16:creationId xmlns:a16="http://schemas.microsoft.com/office/drawing/2014/main" id="{6A191E2E-61E7-C34D-BAA9-FFD456F6A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ED47B-3E52-1845-804E-C6F22AB95729}"/>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218287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5BB1-2791-EA4F-9989-E009B3308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DE2A1-1D77-6D4C-AFEB-7E56E6925A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2DDA7-99C4-2640-9044-D8A6A752BEB0}"/>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5" name="Footer Placeholder 4">
            <a:extLst>
              <a:ext uri="{FF2B5EF4-FFF2-40B4-BE49-F238E27FC236}">
                <a16:creationId xmlns:a16="http://schemas.microsoft.com/office/drawing/2014/main" id="{7A7D9978-4672-944B-B330-5F519A257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50467-AC70-7A4C-A220-4E66B0F52B36}"/>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01015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9D622-5F48-0E4D-B1C4-620145F8FF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BC2AB-87B7-A34B-8A36-494DE5546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29326-2CD0-3646-A179-CEA25508C585}"/>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5" name="Footer Placeholder 4">
            <a:extLst>
              <a:ext uri="{FF2B5EF4-FFF2-40B4-BE49-F238E27FC236}">
                <a16:creationId xmlns:a16="http://schemas.microsoft.com/office/drawing/2014/main" id="{627E6FC9-E4EC-8D42-860E-DB23A084D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576C5-A188-B249-AFAF-23EB4E1A6AA3}"/>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42341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D64E-E538-A54C-9B80-694A52CAB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5035D-D4B9-DE4A-9026-8CD727553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2FADF-9A55-674D-A072-ACA90B861A8B}"/>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5" name="Footer Placeholder 4">
            <a:extLst>
              <a:ext uri="{FF2B5EF4-FFF2-40B4-BE49-F238E27FC236}">
                <a16:creationId xmlns:a16="http://schemas.microsoft.com/office/drawing/2014/main" id="{57918316-95F1-7D43-A9F0-D2BC7ECD9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4E59E-7DBF-9D4D-8F17-E63AA40FB182}"/>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29001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7EB0-9D1F-5048-8528-ADCC4FA73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16A2AE-42AC-2044-BD2D-8544F19A3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92F56-6EE4-6145-B5D5-EA2E3747E549}"/>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5" name="Footer Placeholder 4">
            <a:extLst>
              <a:ext uri="{FF2B5EF4-FFF2-40B4-BE49-F238E27FC236}">
                <a16:creationId xmlns:a16="http://schemas.microsoft.com/office/drawing/2014/main" id="{9CCA5BF3-D587-FD46-82A3-274DF5CB1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BD65C-6183-1B40-A16E-F44AD4BDFE65}"/>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81063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D31B-4DAF-BC45-BD15-F9C9D5F0F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7A169-9BA1-0D48-8F9E-EA2FE867A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744651-21FB-A541-BC16-001B1951E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68D2C-5A6F-DA4E-9920-7FB68BD2A776}"/>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6" name="Footer Placeholder 5">
            <a:extLst>
              <a:ext uri="{FF2B5EF4-FFF2-40B4-BE49-F238E27FC236}">
                <a16:creationId xmlns:a16="http://schemas.microsoft.com/office/drawing/2014/main" id="{EAB5D96F-267B-F149-AE9A-1CAF94BE1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95A5F-067B-B14D-8B7B-4D753461E60A}"/>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424471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A321-6832-CB4A-8DE4-CBB693140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B2F30-ED57-6A45-B162-71BEA95D2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88AFB-FB71-E143-BAE2-29AD16581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5474C-DFB0-7747-A088-576AD0B90B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873FC-09AD-764E-877D-0065E0AD5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C9A4C-029E-5B48-8F1E-BC6EB6D58D13}"/>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8" name="Footer Placeholder 7">
            <a:extLst>
              <a:ext uri="{FF2B5EF4-FFF2-40B4-BE49-F238E27FC236}">
                <a16:creationId xmlns:a16="http://schemas.microsoft.com/office/drawing/2014/main" id="{C24803DC-9F23-6E4B-9574-0E07B53A8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828262-6A50-A645-B4F8-BA0391583C4D}"/>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102372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9AA0-DEFD-A046-9AF6-16163A9AB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AD6390-1E25-2440-BCDF-98075BB74746}"/>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4" name="Footer Placeholder 3">
            <a:extLst>
              <a:ext uri="{FF2B5EF4-FFF2-40B4-BE49-F238E27FC236}">
                <a16:creationId xmlns:a16="http://schemas.microsoft.com/office/drawing/2014/main" id="{A218B1ED-88DA-9942-88F4-B2958EF062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7F6C9-57D6-A949-8E24-451CE8AB9D6F}"/>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59338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1BAD4-08D3-554F-A033-7FCC86354277}"/>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3" name="Footer Placeholder 2">
            <a:extLst>
              <a:ext uri="{FF2B5EF4-FFF2-40B4-BE49-F238E27FC236}">
                <a16:creationId xmlns:a16="http://schemas.microsoft.com/office/drawing/2014/main" id="{DDD4F287-D727-FC4C-A02E-8E92581D8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6F8FF-E6C8-B449-A8DC-5C7245714E84}"/>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99495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55C4-5CEE-3B44-A8D6-00C402811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59251-3F18-D043-9669-51B5D365D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80634-6EEA-2D4A-AEA9-995FE4868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283A3-B140-CF42-BA6D-DAA22D1B9C25}"/>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6" name="Footer Placeholder 5">
            <a:extLst>
              <a:ext uri="{FF2B5EF4-FFF2-40B4-BE49-F238E27FC236}">
                <a16:creationId xmlns:a16="http://schemas.microsoft.com/office/drawing/2014/main" id="{207A28C3-EB15-574E-83B8-E2B58050D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B3A8B-1DEB-1341-BB66-0C4774CDACF2}"/>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43314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4665-A5B7-9144-85F2-E30F11729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471BC6-CFF4-BE41-82F8-2EA9FA068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36C7B6-8A17-684F-819F-3526E6EEB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9A7AF-B9FA-E745-8A23-0779D9035943}"/>
              </a:ext>
            </a:extLst>
          </p:cNvPr>
          <p:cNvSpPr>
            <a:spLocks noGrp="1"/>
          </p:cNvSpPr>
          <p:nvPr>
            <p:ph type="dt" sz="half" idx="10"/>
          </p:nvPr>
        </p:nvSpPr>
        <p:spPr/>
        <p:txBody>
          <a:bodyPr/>
          <a:lstStyle/>
          <a:p>
            <a:fld id="{11074FAB-713C-BC46-9581-E821092610C2}" type="datetimeFigureOut">
              <a:rPr lang="en-US" smtClean="0"/>
              <a:t>7/26/21</a:t>
            </a:fld>
            <a:endParaRPr lang="en-US"/>
          </a:p>
        </p:txBody>
      </p:sp>
      <p:sp>
        <p:nvSpPr>
          <p:cNvPr id="6" name="Footer Placeholder 5">
            <a:extLst>
              <a:ext uri="{FF2B5EF4-FFF2-40B4-BE49-F238E27FC236}">
                <a16:creationId xmlns:a16="http://schemas.microsoft.com/office/drawing/2014/main" id="{88C22585-5448-284E-B8C0-EB1A948CC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F8D50-E907-A443-BC28-77BB8E0455F9}"/>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6677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2CC7C-E82C-054C-87E8-033D59C64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9A4D6-DD35-6049-B8A7-E837AD810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D32EF-6496-FF42-B44B-E5E0C6611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74FAB-713C-BC46-9581-E821092610C2}" type="datetimeFigureOut">
              <a:rPr lang="en-US" smtClean="0"/>
              <a:t>7/26/21</a:t>
            </a:fld>
            <a:endParaRPr lang="en-US"/>
          </a:p>
        </p:txBody>
      </p:sp>
      <p:sp>
        <p:nvSpPr>
          <p:cNvPr id="5" name="Footer Placeholder 4">
            <a:extLst>
              <a:ext uri="{FF2B5EF4-FFF2-40B4-BE49-F238E27FC236}">
                <a16:creationId xmlns:a16="http://schemas.microsoft.com/office/drawing/2014/main" id="{100F2376-0496-4248-8BE6-96A985E5B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D00035-D808-EC4A-AB95-9C23FA6AA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338EC-EF24-8549-9A56-F199A6488385}" type="slidenum">
              <a:rPr lang="en-US" smtClean="0"/>
              <a:t>‹#›</a:t>
            </a:fld>
            <a:endParaRPr lang="en-US"/>
          </a:p>
        </p:txBody>
      </p:sp>
    </p:spTree>
    <p:extLst>
      <p:ext uri="{BB962C8B-B14F-4D97-AF65-F5344CB8AC3E}">
        <p14:creationId xmlns:p14="http://schemas.microsoft.com/office/powerpoint/2010/main" val="19234000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52CB65-61EE-1941-8ED2-43AC4CA7D6DC}"/>
              </a:ext>
            </a:extLst>
          </p:cNvPr>
          <p:cNvSpPr/>
          <p:nvPr/>
        </p:nvSpPr>
        <p:spPr>
          <a:xfrm>
            <a:off x="2838450" y="0"/>
            <a:ext cx="6515100" cy="6858000"/>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5CA3D5-371F-D84A-80CB-04634D1B2E03}"/>
              </a:ext>
            </a:extLst>
          </p:cNvPr>
          <p:cNvSpPr>
            <a:spLocks noGrp="1"/>
          </p:cNvSpPr>
          <p:nvPr>
            <p:ph idx="1"/>
          </p:nvPr>
        </p:nvSpPr>
        <p:spPr>
          <a:xfrm>
            <a:off x="3670300" y="4639360"/>
            <a:ext cx="4851399" cy="965201"/>
          </a:xfrm>
        </p:spPr>
        <p:txBody>
          <a:bodyPr>
            <a:normAutofit/>
          </a:bodyPr>
          <a:lstStyle/>
          <a:p>
            <a:pPr marL="0" indent="0" algn="ctr">
              <a:lnSpc>
                <a:spcPct val="100000"/>
              </a:lnSpc>
              <a:buNone/>
            </a:pPr>
            <a:r>
              <a:rPr lang="en-US" sz="2400" dirty="0">
                <a:solidFill>
                  <a:schemeClr val="bg1"/>
                </a:solidFill>
                <a:latin typeface="Futura PT Medium" panose="020B0502020204020303" pitchFamily="34" charset="77"/>
              </a:rPr>
              <a:t>Presented by Jonathan Parfrey</a:t>
            </a:r>
          </a:p>
        </p:txBody>
      </p:sp>
      <p:sp>
        <p:nvSpPr>
          <p:cNvPr id="5" name="object 3">
            <a:extLst>
              <a:ext uri="{FF2B5EF4-FFF2-40B4-BE49-F238E27FC236}">
                <a16:creationId xmlns:a16="http://schemas.microsoft.com/office/drawing/2014/main" id="{0640C8AC-74A2-C44D-BF64-B6D10415BDA2}"/>
              </a:ext>
            </a:extLst>
          </p:cNvPr>
          <p:cNvSpPr txBox="1"/>
          <p:nvPr/>
        </p:nvSpPr>
        <p:spPr>
          <a:xfrm>
            <a:off x="3364659" y="484362"/>
            <a:ext cx="5462682" cy="2008242"/>
          </a:xfrm>
          <a:prstGeom prst="rect">
            <a:avLst/>
          </a:prstGeom>
        </p:spPr>
        <p:txBody>
          <a:bodyPr vert="horz" wrap="square" lIns="0" tIns="160020" rIns="0" bIns="0" rtlCol="0">
            <a:spAutoFit/>
          </a:bodyPr>
          <a:lstStyle/>
          <a:p>
            <a:pPr marL="12700" marR="5080" algn="ctr">
              <a:spcBef>
                <a:spcPts val="1260"/>
              </a:spcBef>
            </a:pPr>
            <a:r>
              <a:rPr lang="en-US" sz="4000" b="1" spc="-204" dirty="0">
                <a:solidFill>
                  <a:srgbClr val="FFFFFF"/>
                </a:solidFill>
                <a:latin typeface="Klima" panose="02010503040200000003" pitchFamily="2" charset="0"/>
                <a:cs typeface="Arial"/>
              </a:rPr>
              <a:t>CALIFORNIA </a:t>
            </a:r>
            <a:r>
              <a:rPr sz="4000" b="1" spc="-204" dirty="0">
                <a:solidFill>
                  <a:srgbClr val="FFFFFF"/>
                </a:solidFill>
                <a:latin typeface="Klima" panose="02010503040200000003" pitchFamily="2" charset="0"/>
                <a:cs typeface="Arial"/>
              </a:rPr>
              <a:t>R</a:t>
            </a:r>
            <a:r>
              <a:rPr sz="4000" b="1" spc="-355" dirty="0">
                <a:solidFill>
                  <a:srgbClr val="FFFFFF"/>
                </a:solidFill>
                <a:latin typeface="Klima" panose="02010503040200000003" pitchFamily="2" charset="0"/>
                <a:cs typeface="Arial"/>
              </a:rPr>
              <a:t>E</a:t>
            </a:r>
            <a:r>
              <a:rPr sz="4000" b="1" spc="-70" dirty="0">
                <a:solidFill>
                  <a:srgbClr val="FFFFFF"/>
                </a:solidFill>
                <a:latin typeface="Klima" panose="02010503040200000003" pitchFamily="2" charset="0"/>
                <a:cs typeface="Arial"/>
              </a:rPr>
              <a:t>GIONAL</a:t>
            </a:r>
            <a:r>
              <a:rPr lang="en-US" sz="4000" b="1" spc="-70" dirty="0">
                <a:solidFill>
                  <a:srgbClr val="FFFFFF"/>
                </a:solidFill>
                <a:latin typeface="Klima" panose="02010503040200000003" pitchFamily="2" charset="0"/>
                <a:cs typeface="Arial"/>
              </a:rPr>
              <a:t> </a:t>
            </a:r>
            <a:r>
              <a:rPr lang="en-US" sz="4000" b="1" spc="-80" dirty="0">
                <a:solidFill>
                  <a:srgbClr val="FFFFFF"/>
                </a:solidFill>
                <a:latin typeface="Klima" panose="02010503040200000003" pitchFamily="2" charset="0"/>
                <a:cs typeface="Arial"/>
              </a:rPr>
              <a:t>CLIMATE</a:t>
            </a:r>
            <a:r>
              <a:rPr lang="en-US" sz="4000" b="1" spc="-70" dirty="0">
                <a:solidFill>
                  <a:srgbClr val="FFFFFF"/>
                </a:solidFill>
                <a:latin typeface="Klima" panose="02010503040200000003" pitchFamily="2" charset="0"/>
                <a:cs typeface="Arial"/>
              </a:rPr>
              <a:t>  </a:t>
            </a:r>
            <a:r>
              <a:rPr lang="en-US" sz="4000" b="1" spc="-140" dirty="0">
                <a:solidFill>
                  <a:srgbClr val="FFFFFF"/>
                </a:solidFill>
                <a:latin typeface="Klima" panose="02010503040200000003" pitchFamily="2" charset="0"/>
                <a:cs typeface="Arial"/>
              </a:rPr>
              <a:t>ADAPTATION</a:t>
            </a:r>
            <a:r>
              <a:rPr lang="en-US" sz="4000" dirty="0">
                <a:latin typeface="Klima" panose="02010503040200000003" pitchFamily="2" charset="0"/>
                <a:cs typeface="Arial"/>
              </a:rPr>
              <a:t> </a:t>
            </a:r>
            <a:r>
              <a:rPr lang="en-US" sz="4000" b="1" spc="5" dirty="0">
                <a:solidFill>
                  <a:srgbClr val="FFFFFF"/>
                </a:solidFill>
                <a:latin typeface="Klima" panose="02010503040200000003" pitchFamily="2" charset="0"/>
                <a:cs typeface="Arial"/>
              </a:rPr>
              <a:t>INITIATIVE</a:t>
            </a:r>
            <a:endParaRPr lang="en-US" sz="4000" dirty="0">
              <a:latin typeface="Klima" panose="02010503040200000003" pitchFamily="2" charset="0"/>
              <a:cs typeface="Arial"/>
            </a:endParaRPr>
          </a:p>
        </p:txBody>
      </p:sp>
      <p:sp>
        <p:nvSpPr>
          <p:cNvPr id="7" name="object 5">
            <a:extLst>
              <a:ext uri="{FF2B5EF4-FFF2-40B4-BE49-F238E27FC236}">
                <a16:creationId xmlns:a16="http://schemas.microsoft.com/office/drawing/2014/main" id="{DC3314C1-A8E3-4647-807A-8306B6459296}"/>
              </a:ext>
            </a:extLst>
          </p:cNvPr>
          <p:cNvSpPr txBox="1"/>
          <p:nvPr/>
        </p:nvSpPr>
        <p:spPr>
          <a:xfrm>
            <a:off x="3442894" y="2492604"/>
            <a:ext cx="5462682" cy="1245854"/>
          </a:xfrm>
          <a:prstGeom prst="rect">
            <a:avLst/>
          </a:prstGeom>
        </p:spPr>
        <p:txBody>
          <a:bodyPr vert="horz" wrap="square" lIns="0" tIns="136525" rIns="0" bIns="0" rtlCol="0">
            <a:spAutoFit/>
          </a:bodyPr>
          <a:lstStyle/>
          <a:p>
            <a:pPr marL="13335" marR="5080" algn="ctr">
              <a:spcBef>
                <a:spcPts val="390"/>
              </a:spcBef>
            </a:pPr>
            <a:r>
              <a:rPr sz="2400" dirty="0">
                <a:solidFill>
                  <a:srgbClr val="FFFFFF"/>
                </a:solidFill>
                <a:latin typeface="Futura PT Medium" panose="020B0502020204020303" pitchFamily="34" charset="77"/>
                <a:cs typeface="Arial"/>
              </a:rPr>
              <a:t>Unde</a:t>
            </a:r>
            <a:r>
              <a:rPr sz="2400" spc="-20" dirty="0">
                <a:solidFill>
                  <a:srgbClr val="FFFFFF"/>
                </a:solidFill>
                <a:latin typeface="Futura PT Medium" panose="020B0502020204020303" pitchFamily="34" charset="77"/>
                <a:cs typeface="Arial"/>
              </a:rPr>
              <a:t>r</a:t>
            </a:r>
            <a:r>
              <a:rPr sz="2400" spc="-105" dirty="0">
                <a:solidFill>
                  <a:srgbClr val="FFFFFF"/>
                </a:solidFill>
                <a:latin typeface="Futura PT Medium" panose="020B0502020204020303" pitchFamily="34" charset="77"/>
                <a:cs typeface="Arial"/>
              </a:rPr>
              <a:t>s</a:t>
            </a:r>
            <a:r>
              <a:rPr sz="2400" spc="5" dirty="0">
                <a:solidFill>
                  <a:srgbClr val="FFFFFF"/>
                </a:solidFill>
                <a:latin typeface="Futura PT Medium" panose="020B0502020204020303" pitchFamily="34" charset="77"/>
                <a:cs typeface="Arial"/>
              </a:rPr>
              <a:t>tanding</a:t>
            </a:r>
            <a:r>
              <a:rPr sz="2400" spc="-160" dirty="0">
                <a:solidFill>
                  <a:srgbClr val="FFFFFF"/>
                </a:solidFill>
                <a:latin typeface="Futura PT Medium" panose="020B0502020204020303" pitchFamily="34" charset="77"/>
                <a:cs typeface="Arial"/>
              </a:rPr>
              <a:t> </a:t>
            </a:r>
            <a:r>
              <a:rPr sz="2400" spc="-5" dirty="0">
                <a:solidFill>
                  <a:srgbClr val="FFFFFF"/>
                </a:solidFill>
                <a:latin typeface="Futura PT Medium" panose="020B0502020204020303" pitchFamily="34" charset="77"/>
                <a:cs typeface="Arial"/>
              </a:rPr>
              <a:t>Clim</a:t>
            </a:r>
            <a:r>
              <a:rPr sz="2400" spc="-20" dirty="0">
                <a:solidFill>
                  <a:srgbClr val="FFFFFF"/>
                </a:solidFill>
                <a:latin typeface="Futura PT Medium" panose="020B0502020204020303" pitchFamily="34" charset="77"/>
                <a:cs typeface="Arial"/>
              </a:rPr>
              <a:t>a</a:t>
            </a:r>
            <a:r>
              <a:rPr sz="2400" spc="55" dirty="0">
                <a:solidFill>
                  <a:srgbClr val="FFFFFF"/>
                </a:solidFill>
                <a:latin typeface="Futura PT Medium" panose="020B0502020204020303" pitchFamily="34" charset="77"/>
                <a:cs typeface="Arial"/>
              </a:rPr>
              <a:t>te</a:t>
            </a:r>
            <a:r>
              <a:rPr sz="2400" spc="-160" dirty="0">
                <a:solidFill>
                  <a:srgbClr val="FFFFFF"/>
                </a:solidFill>
                <a:latin typeface="Futura PT Medium" panose="020B0502020204020303" pitchFamily="34" charset="77"/>
                <a:cs typeface="Arial"/>
              </a:rPr>
              <a:t> </a:t>
            </a:r>
            <a:r>
              <a:rPr sz="2400" dirty="0">
                <a:solidFill>
                  <a:srgbClr val="FFFFFF"/>
                </a:solidFill>
                <a:latin typeface="Futura PT Medium" panose="020B0502020204020303" pitchFamily="34" charset="77"/>
                <a:cs typeface="Arial"/>
              </a:rPr>
              <a:t>Change</a:t>
            </a:r>
            <a:r>
              <a:rPr lang="en-US" sz="2400" dirty="0">
                <a:solidFill>
                  <a:srgbClr val="FFFFFF"/>
                </a:solidFill>
                <a:latin typeface="Futura PT Medium" panose="020B0502020204020303" pitchFamily="34" charset="77"/>
                <a:cs typeface="Arial"/>
              </a:rPr>
              <a:t> </a:t>
            </a:r>
            <a:r>
              <a:rPr sz="2400" spc="-10" dirty="0">
                <a:solidFill>
                  <a:srgbClr val="FFFFFF"/>
                </a:solidFill>
                <a:latin typeface="Futura PT Medium" panose="020B0502020204020303" pitchFamily="34" charset="77"/>
                <a:cs typeface="Arial"/>
              </a:rPr>
              <a:t>in</a:t>
            </a:r>
            <a:r>
              <a:rPr lang="en-US" sz="2400" spc="-160" dirty="0">
                <a:solidFill>
                  <a:srgbClr val="FFFFFF"/>
                </a:solidFill>
                <a:latin typeface="Futura PT Medium" panose="020B0502020204020303" pitchFamily="34" charset="77"/>
                <a:cs typeface="Arial"/>
              </a:rPr>
              <a:t> </a:t>
            </a:r>
            <a:r>
              <a:rPr sz="2400" spc="40" dirty="0">
                <a:solidFill>
                  <a:srgbClr val="FFFFFF"/>
                </a:solidFill>
                <a:latin typeface="Futura PT Medium" panose="020B0502020204020303" pitchFamily="34" charset="77"/>
                <a:cs typeface="Arial"/>
              </a:rPr>
              <a:t>the</a:t>
            </a:r>
            <a:r>
              <a:rPr sz="2400" spc="-160" dirty="0">
                <a:solidFill>
                  <a:srgbClr val="FFFFFF"/>
                </a:solidFill>
                <a:latin typeface="Futura PT Medium" panose="020B0502020204020303" pitchFamily="34" charset="77"/>
                <a:cs typeface="Arial"/>
              </a:rPr>
              <a:t> </a:t>
            </a:r>
            <a:r>
              <a:rPr lang="en-US" sz="2400" spc="-40" dirty="0">
                <a:solidFill>
                  <a:srgbClr val="FFFFFF"/>
                </a:solidFill>
                <a:latin typeface="Futura PT Medium" panose="020B0502020204020303" pitchFamily="34" charset="77"/>
                <a:cs typeface="Arial"/>
              </a:rPr>
              <a:t>Southern Desert Region</a:t>
            </a:r>
            <a:r>
              <a:rPr sz="2400" spc="-10" dirty="0">
                <a:solidFill>
                  <a:srgbClr val="FFFFFF"/>
                </a:solidFill>
                <a:latin typeface="Futura PT Medium" panose="020B0502020204020303" pitchFamily="34" charset="77"/>
                <a:cs typeface="Arial"/>
              </a:rPr>
              <a:t>;</a:t>
            </a:r>
            <a:r>
              <a:rPr sz="2400" spc="-160" dirty="0">
                <a:solidFill>
                  <a:srgbClr val="FFFFFF"/>
                </a:solidFill>
                <a:latin typeface="Futura PT Medium" panose="020B0502020204020303" pitchFamily="34" charset="77"/>
                <a:cs typeface="Arial"/>
              </a:rPr>
              <a:t> </a:t>
            </a:r>
            <a:r>
              <a:rPr sz="2400" spc="-5" dirty="0">
                <a:solidFill>
                  <a:srgbClr val="FFFFFF"/>
                </a:solidFill>
                <a:latin typeface="Futura PT Medium" panose="020B0502020204020303" pitchFamily="34" charset="77"/>
                <a:cs typeface="Arial"/>
              </a:rPr>
              <a:t>Wh</a:t>
            </a:r>
            <a:r>
              <a:rPr sz="2400" spc="-20" dirty="0">
                <a:solidFill>
                  <a:srgbClr val="FFFFFF"/>
                </a:solidFill>
                <a:latin typeface="Futura PT Medium" panose="020B0502020204020303" pitchFamily="34" charset="77"/>
                <a:cs typeface="Arial"/>
              </a:rPr>
              <a:t>a</a:t>
            </a:r>
            <a:r>
              <a:rPr sz="2400" spc="75" dirty="0">
                <a:solidFill>
                  <a:srgbClr val="FFFFFF"/>
                </a:solidFill>
                <a:latin typeface="Futura PT Medium" panose="020B0502020204020303" pitchFamily="34" charset="77"/>
                <a:cs typeface="Arial"/>
              </a:rPr>
              <a:t>t</a:t>
            </a:r>
            <a:r>
              <a:rPr sz="2400" spc="-160" dirty="0">
                <a:solidFill>
                  <a:srgbClr val="FFFFFF"/>
                </a:solidFill>
                <a:latin typeface="Futura PT Medium" panose="020B0502020204020303" pitchFamily="34" charset="77"/>
                <a:cs typeface="Arial"/>
              </a:rPr>
              <a:t> </a:t>
            </a:r>
            <a:r>
              <a:rPr sz="2400" spc="-145" dirty="0">
                <a:solidFill>
                  <a:srgbClr val="FFFFFF"/>
                </a:solidFill>
                <a:latin typeface="Futura PT Medium" panose="020B0502020204020303" pitchFamily="34" charset="77"/>
                <a:cs typeface="Arial"/>
              </a:rPr>
              <a:t>Y</a:t>
            </a:r>
            <a:r>
              <a:rPr sz="2400" spc="5" dirty="0">
                <a:solidFill>
                  <a:srgbClr val="FFFFFF"/>
                </a:solidFill>
                <a:latin typeface="Futura PT Medium" panose="020B0502020204020303" pitchFamily="34" charset="77"/>
                <a:cs typeface="Arial"/>
              </a:rPr>
              <a:t>our</a:t>
            </a:r>
            <a:r>
              <a:rPr sz="2400" spc="-160" dirty="0">
                <a:solidFill>
                  <a:srgbClr val="FFFFFF"/>
                </a:solidFill>
                <a:latin typeface="Futura PT Medium" panose="020B0502020204020303" pitchFamily="34" charset="77"/>
                <a:cs typeface="Arial"/>
              </a:rPr>
              <a:t> </a:t>
            </a:r>
            <a:r>
              <a:rPr sz="2400" spc="-35" dirty="0">
                <a:solidFill>
                  <a:srgbClr val="FFFFFF"/>
                </a:solidFill>
                <a:latin typeface="Futura PT Medium" panose="020B0502020204020303" pitchFamily="34" charset="77"/>
                <a:cs typeface="Arial"/>
              </a:rPr>
              <a:t>O</a:t>
            </a:r>
            <a:r>
              <a:rPr sz="2400" spc="-45" dirty="0">
                <a:solidFill>
                  <a:srgbClr val="FFFFFF"/>
                </a:solidFill>
                <a:latin typeface="Futura PT Medium" panose="020B0502020204020303" pitchFamily="34" charset="77"/>
                <a:cs typeface="Arial"/>
              </a:rPr>
              <a:t>r</a:t>
            </a:r>
            <a:r>
              <a:rPr sz="2400" spc="-10" dirty="0">
                <a:solidFill>
                  <a:srgbClr val="FFFFFF"/>
                </a:solidFill>
                <a:latin typeface="Futura PT Medium" panose="020B0502020204020303" pitchFamily="34" charset="77"/>
                <a:cs typeface="Arial"/>
              </a:rPr>
              <a:t>ganiz</a:t>
            </a:r>
            <a:r>
              <a:rPr sz="2400" spc="-30" dirty="0">
                <a:solidFill>
                  <a:srgbClr val="FFFFFF"/>
                </a:solidFill>
                <a:latin typeface="Futura PT Medium" panose="020B0502020204020303" pitchFamily="34" charset="77"/>
                <a:cs typeface="Arial"/>
              </a:rPr>
              <a:t>a</a:t>
            </a:r>
            <a:r>
              <a:rPr sz="2400" spc="5" dirty="0">
                <a:solidFill>
                  <a:srgbClr val="FFFFFF"/>
                </a:solidFill>
                <a:latin typeface="Futura PT Medium" panose="020B0502020204020303" pitchFamily="34" charset="77"/>
                <a:cs typeface="Arial"/>
              </a:rPr>
              <a:t>tion</a:t>
            </a:r>
            <a:r>
              <a:rPr lang="en-US" sz="2400" spc="5" dirty="0">
                <a:solidFill>
                  <a:srgbClr val="FFFFFF"/>
                </a:solidFill>
                <a:latin typeface="Futura PT Medium" panose="020B0502020204020303" pitchFamily="34" charset="77"/>
                <a:cs typeface="Arial"/>
              </a:rPr>
              <a:t> </a:t>
            </a:r>
            <a:r>
              <a:rPr sz="2400" spc="-15" dirty="0">
                <a:solidFill>
                  <a:srgbClr val="FFFFFF"/>
                </a:solidFill>
                <a:latin typeface="Futura PT Medium" panose="020B0502020204020303" pitchFamily="34" charset="77"/>
                <a:cs typeface="Arial"/>
              </a:rPr>
              <a:t>Can</a:t>
            </a:r>
            <a:r>
              <a:rPr sz="2400" spc="-160" dirty="0">
                <a:solidFill>
                  <a:srgbClr val="FFFFFF"/>
                </a:solidFill>
                <a:latin typeface="Futura PT Medium" panose="020B0502020204020303" pitchFamily="34" charset="77"/>
                <a:cs typeface="Arial"/>
              </a:rPr>
              <a:t> </a:t>
            </a:r>
            <a:r>
              <a:rPr sz="2400" spc="-40" dirty="0">
                <a:solidFill>
                  <a:srgbClr val="FFFFFF"/>
                </a:solidFill>
                <a:latin typeface="Futura PT Medium" panose="020B0502020204020303" pitchFamily="34" charset="77"/>
                <a:cs typeface="Arial"/>
              </a:rPr>
              <a:t>Do</a:t>
            </a:r>
            <a:r>
              <a:rPr sz="2400" spc="-160" dirty="0">
                <a:solidFill>
                  <a:srgbClr val="FFFFFF"/>
                </a:solidFill>
                <a:latin typeface="Futura PT Medium" panose="020B0502020204020303" pitchFamily="34" charset="77"/>
                <a:cs typeface="Arial"/>
              </a:rPr>
              <a:t> </a:t>
            </a:r>
            <a:r>
              <a:rPr sz="2400" spc="10" dirty="0">
                <a:solidFill>
                  <a:srgbClr val="FFFFFF"/>
                </a:solidFill>
                <a:latin typeface="Futura PT Medium" panose="020B0502020204020303" pitchFamily="34" charset="77"/>
                <a:cs typeface="Arial"/>
              </a:rPr>
              <a:t>About</a:t>
            </a:r>
            <a:r>
              <a:rPr sz="2400" spc="-160" dirty="0">
                <a:solidFill>
                  <a:srgbClr val="FFFFFF"/>
                </a:solidFill>
                <a:latin typeface="Futura PT Medium" panose="020B0502020204020303" pitchFamily="34" charset="77"/>
                <a:cs typeface="Arial"/>
              </a:rPr>
              <a:t> </a:t>
            </a:r>
            <a:r>
              <a:rPr sz="2400" spc="50" dirty="0">
                <a:solidFill>
                  <a:srgbClr val="FFFFFF"/>
                </a:solidFill>
                <a:latin typeface="Futura PT Medium" panose="020B0502020204020303" pitchFamily="34" charset="77"/>
                <a:cs typeface="Arial"/>
              </a:rPr>
              <a:t>It</a:t>
            </a:r>
            <a:endParaRPr sz="2400" dirty="0">
              <a:latin typeface="Futura PT Medium" panose="020B0502020204020303" pitchFamily="34" charset="77"/>
              <a:cs typeface="Arial"/>
            </a:endParaRPr>
          </a:p>
        </p:txBody>
      </p:sp>
      <p:pic>
        <p:nvPicPr>
          <p:cNvPr id="11" name="Picture 10" descr="A black and white logo&#10;&#10;Description automatically generated with low confidence">
            <a:extLst>
              <a:ext uri="{FF2B5EF4-FFF2-40B4-BE49-F238E27FC236}">
                <a16:creationId xmlns:a16="http://schemas.microsoft.com/office/drawing/2014/main" id="{89187C87-B26E-A046-8C2C-CEA93A45BD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863" y="5799303"/>
            <a:ext cx="1605326" cy="574335"/>
          </a:xfrm>
          <a:prstGeom prst="rect">
            <a:avLst/>
          </a:prstGeom>
        </p:spPr>
      </p:pic>
    </p:spTree>
    <p:extLst>
      <p:ext uri="{BB962C8B-B14F-4D97-AF65-F5344CB8AC3E}">
        <p14:creationId xmlns:p14="http://schemas.microsoft.com/office/powerpoint/2010/main" val="8905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EF4BBF-9D1D-184F-97BD-822107855C46}"/>
              </a:ext>
            </a:extLst>
          </p:cNvPr>
          <p:cNvSpPr/>
          <p:nvPr/>
        </p:nvSpPr>
        <p:spPr>
          <a:xfrm>
            <a:off x="0" y="1322613"/>
            <a:ext cx="12192000" cy="4163788"/>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E7407B-969A-C14F-9EE2-CA857F428D58}"/>
              </a:ext>
            </a:extLst>
          </p:cNvPr>
          <p:cNvSpPr>
            <a:spLocks noGrp="1"/>
          </p:cNvSpPr>
          <p:nvPr>
            <p:ph type="title"/>
          </p:nvPr>
        </p:nvSpPr>
        <p:spPr>
          <a:xfrm>
            <a:off x="571500" y="909639"/>
            <a:ext cx="11258550" cy="4867275"/>
          </a:xfrm>
        </p:spPr>
        <p:txBody>
          <a:bodyPr anchor="ctr">
            <a:normAutofit/>
          </a:bodyPr>
          <a:lstStyle/>
          <a:p>
            <a:pPr algn="ctr">
              <a:lnSpc>
                <a:spcPct val="100000"/>
              </a:lnSpc>
            </a:pPr>
            <a:r>
              <a:rPr lang="en-US" sz="4400" b="1" dirty="0">
                <a:solidFill>
                  <a:schemeClr val="bg1"/>
                </a:solidFill>
                <a:latin typeface="Klima" panose="02010503040200000003" pitchFamily="2" charset="0"/>
              </a:rPr>
              <a:t>How will Imperial, eastern Inyo, Riverside and San Bernardino counties be impacted by climate change?</a:t>
            </a:r>
            <a:br>
              <a:rPr lang="en-US" sz="2800" b="1" dirty="0">
                <a:solidFill>
                  <a:schemeClr val="bg1"/>
                </a:solidFill>
                <a:latin typeface="Klima" panose="02010503040200000003" pitchFamily="2" charset="0"/>
              </a:rPr>
            </a:br>
            <a:br>
              <a:rPr lang="en-US" sz="4400" b="1" dirty="0">
                <a:solidFill>
                  <a:schemeClr val="bg1"/>
                </a:solidFill>
                <a:latin typeface="Klima" panose="02010503040200000003" pitchFamily="2" charset="0"/>
              </a:rPr>
            </a:br>
            <a:r>
              <a:rPr lang="en-US" sz="2400" b="1" dirty="0">
                <a:solidFill>
                  <a:schemeClr val="bg1"/>
                </a:solidFill>
                <a:latin typeface="Klima" panose="02010503040200000003" pitchFamily="2" charset="0"/>
              </a:rPr>
              <a:t>(Answers form California’s Fourth Climate Change Assessment)</a:t>
            </a:r>
          </a:p>
        </p:txBody>
      </p:sp>
    </p:spTree>
    <p:extLst>
      <p:ext uri="{BB962C8B-B14F-4D97-AF65-F5344CB8AC3E}">
        <p14:creationId xmlns:p14="http://schemas.microsoft.com/office/powerpoint/2010/main" val="225227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FFAAE70-41FA-D84B-A4CB-7826741C08C7}"/>
              </a:ext>
            </a:extLst>
          </p:cNvPr>
          <p:cNvSpPr>
            <a:spLocks noGrp="1"/>
          </p:cNvSpPr>
          <p:nvPr>
            <p:ph sz="half" idx="2"/>
          </p:nvPr>
        </p:nvSpPr>
        <p:spPr>
          <a:xfrm>
            <a:off x="259831" y="613769"/>
            <a:ext cx="5511577" cy="4706378"/>
          </a:xfrm>
        </p:spPr>
        <p:txBody>
          <a:bodyPr>
            <a:noAutofit/>
          </a:bodyPr>
          <a:lstStyle/>
          <a:p>
            <a:pPr>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THE INLAND DESERT REGION IS WARMING. </a:t>
            </a:r>
            <a:r>
              <a:rPr lang="en-US" sz="1400" dirty="0">
                <a:latin typeface="Futura PT Book" panose="020B0502020204020303" pitchFamily="34" charset="77"/>
                <a:cs typeface="Arial" panose="020B0604020202020204" pitchFamily="34" charset="0"/>
              </a:rPr>
              <a:t>By mid-century (2041-2060) the region will likely warm by 4°F to 7°F above historic climatic temperatures.</a:t>
            </a:r>
          </a:p>
          <a:p>
            <a:pPr>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OUR HEALTH IS IN THE BALANCE. </a:t>
            </a:r>
            <a:r>
              <a:rPr lang="en-US" sz="1400" dirty="0">
                <a:latin typeface="Futura PT Book" panose="020B0502020204020303" pitchFamily="34" charset="77"/>
                <a:cs typeface="Arial" panose="020B0604020202020204" pitchFamily="34" charset="0"/>
              </a:rPr>
              <a:t>Longer and more frequent high-heat days will increase the  number of heat-related illnesses, such as heat stroke, heat cramps, heat exhaustion and  dehydration, as well as other illnesses and premature deaths. Mortality risk for those 65 or older  could increase ten-fold by the 2090s.</a:t>
            </a:r>
          </a:p>
          <a:p>
            <a:pPr>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AT TIMES THERE WILL BE DROUGHT. </a:t>
            </a:r>
            <a:r>
              <a:rPr lang="en-US" sz="1400" dirty="0">
                <a:latin typeface="Futura PT Book" panose="020B0502020204020303" pitchFamily="34" charset="77"/>
                <a:cs typeface="Arial" panose="020B0604020202020204" pitchFamily="34" charset="0"/>
              </a:rPr>
              <a:t>Droughts will become more severe due to rising temperatures, increasing evaporation and decreasing soil moisture. This may be exacerbated by increased water demand due to higher heat.</a:t>
            </a:r>
          </a:p>
          <a:p>
            <a:pPr>
              <a:spcAft>
                <a:spcPts val="1200"/>
              </a:spcAft>
              <a:buClr>
                <a:srgbClr val="40C2CC"/>
              </a:buClr>
            </a:pPr>
            <a:r>
              <a:rPr lang="en-US" sz="1600" b="1" dirty="0">
                <a:solidFill>
                  <a:srgbClr val="40C2CC"/>
                </a:solidFill>
                <a:latin typeface="Futura PT Book" panose="020B0502020204020303" pitchFamily="34" charset="77"/>
              </a:rPr>
              <a:t>AIR QUALITY WILL LIKELY WORSEN. </a:t>
            </a:r>
            <a:r>
              <a:rPr lang="en-US" sz="1400" dirty="0">
                <a:latin typeface="Futura PT Book" panose="020B0502020204020303" pitchFamily="34" charset="77"/>
              </a:rPr>
              <a:t>Hotter future temperatures will also increase surface ozone concentrations.</a:t>
            </a:r>
          </a:p>
          <a:p>
            <a:pPr>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MEETING ELECTRICITY DEMAND WILL BE CHALLENGING</a:t>
            </a:r>
            <a:r>
              <a:rPr lang="en-US" sz="1800" b="1" dirty="0">
                <a:solidFill>
                  <a:srgbClr val="40C2CC"/>
                </a:solidFill>
                <a:latin typeface="Futura PT Demi" panose="020B0502020204020303" pitchFamily="34" charset="77"/>
                <a:cs typeface="Arial" panose="020B0604020202020204" pitchFamily="34" charset="0"/>
              </a:rPr>
              <a:t>. </a:t>
            </a:r>
            <a:r>
              <a:rPr lang="en-US" sz="1400" dirty="0">
                <a:latin typeface="Futura PT Book" panose="020B0502020204020303" pitchFamily="34" charset="77"/>
                <a:cs typeface="Arial" panose="020B0604020202020204" pitchFamily="34" charset="0"/>
              </a:rPr>
              <a:t>Residential electricity demand is likely to grow due to bigger heat waves, and higher temperatures will likely affect  electricity supply from gas-fired plants.</a:t>
            </a:r>
          </a:p>
          <a:p>
            <a:pPr>
              <a:spcAft>
                <a:spcPts val="1200"/>
              </a:spcAft>
              <a:buClr>
                <a:srgbClr val="40C2CC"/>
              </a:buClr>
            </a:pPr>
            <a:endParaRPr lang="en-US" sz="1600" dirty="0">
              <a:latin typeface="Futura PT Book" panose="020B0502020204020303" pitchFamily="34" charset="77"/>
            </a:endParaRPr>
          </a:p>
        </p:txBody>
      </p:sp>
      <p:sp>
        <p:nvSpPr>
          <p:cNvPr id="13" name="Content Placeholder 12">
            <a:extLst>
              <a:ext uri="{FF2B5EF4-FFF2-40B4-BE49-F238E27FC236}">
                <a16:creationId xmlns:a16="http://schemas.microsoft.com/office/drawing/2014/main" id="{AEBA0BBE-BC2C-DF42-83FA-8292A553CA30}"/>
              </a:ext>
            </a:extLst>
          </p:cNvPr>
          <p:cNvSpPr>
            <a:spLocks noGrp="1"/>
          </p:cNvSpPr>
          <p:nvPr>
            <p:ph sz="quarter" idx="4"/>
          </p:nvPr>
        </p:nvSpPr>
        <p:spPr>
          <a:xfrm>
            <a:off x="6096000" y="613769"/>
            <a:ext cx="5511577" cy="4468870"/>
          </a:xfrm>
        </p:spPr>
        <p:txBody>
          <a:bodyPr>
            <a:noAutofit/>
          </a:bodyPr>
          <a:lstStyle/>
          <a:p>
            <a:pPr>
              <a:lnSpc>
                <a:spcPct val="100000"/>
              </a:lnSpc>
              <a:spcBef>
                <a:spcPts val="600"/>
              </a:spcBef>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WE ANTICIPATE MORE DESTRUCTIVE WILDFIRES. </a:t>
            </a:r>
            <a:r>
              <a:rPr lang="en-US" sz="1400" dirty="0">
                <a:latin typeface="Futura PT Book" panose="020B0502020204020303" pitchFamily="34" charset="77"/>
                <a:cs typeface="Arial" panose="020B0604020202020204" pitchFamily="34" charset="0"/>
              </a:rPr>
              <a:t>Projections indicate that wildfires will increase throughout desert region. The most fire prone areas include the San Gorgonio Pass, gateway to the Coachella Valley, and the Cajon Pass leading to the Victor Valley. Strong winds in these areas play a vital role in the spread of wildfires.</a:t>
            </a:r>
          </a:p>
          <a:p>
            <a:pPr>
              <a:lnSpc>
                <a:spcPct val="100000"/>
              </a:lnSpc>
              <a:spcBef>
                <a:spcPts val="600"/>
              </a:spcBef>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FLOODING WILL BECOME A LARGER PROBLEM. </a:t>
            </a:r>
            <a:r>
              <a:rPr lang="en-US" sz="1400" dirty="0">
                <a:latin typeface="Futura PT Demi" panose="020B0502020204020303" pitchFamily="34" charset="77"/>
                <a:cs typeface="Arial" panose="020B0604020202020204" pitchFamily="34" charset="0"/>
              </a:rPr>
              <a:t>Projected increases in precipitation could result in larger floods, mudslides and debris flows. Landslides could take place in the San Bernardino and San Jacinto mountains, where complex geology and fault zones intersect steep terrain prone to wildfire risk and heavy precipitation events</a:t>
            </a:r>
          </a:p>
          <a:p>
            <a:pPr>
              <a:lnSpc>
                <a:spcPct val="100000"/>
              </a:lnSpc>
              <a:spcBef>
                <a:spcPts val="600"/>
              </a:spcBef>
              <a:spcAft>
                <a:spcPts val="1200"/>
              </a:spcAft>
              <a:buClr>
                <a:srgbClr val="40C2CC"/>
              </a:buClr>
            </a:pPr>
            <a:r>
              <a:rPr lang="en-US" sz="1600" b="1" dirty="0">
                <a:solidFill>
                  <a:srgbClr val="40C2CC"/>
                </a:solidFill>
                <a:latin typeface="Futura PT Demi" panose="020B0502020204020303" pitchFamily="34" charset="77"/>
                <a:cs typeface="Arial" panose="020B0604020202020204" pitchFamily="34" charset="0"/>
              </a:rPr>
              <a:t>PRESERVING THE SALTON SEA. </a:t>
            </a:r>
            <a:r>
              <a:rPr lang="en-US" sz="1400" dirty="0">
                <a:latin typeface="Futura PT Demi" panose="020B0502020204020303" pitchFamily="34" charset="77"/>
                <a:cs typeface="Arial" panose="020B0604020202020204" pitchFamily="34" charset="0"/>
              </a:rPr>
              <a:t>The future of the region is highly dependent on the fate of the Salton Sea, which is currently threatened by diminishing levels of inflows from agricultural runoff. As the Sea shrinks, the dry lakebed will grow. It will likely become a major source of dust, polluting the air of the region.</a:t>
            </a:r>
            <a:endParaRPr lang="en-US" sz="1400" dirty="0"/>
          </a:p>
        </p:txBody>
      </p:sp>
      <p:cxnSp>
        <p:nvCxnSpPr>
          <p:cNvPr id="14" name="Straight Connector 13">
            <a:extLst>
              <a:ext uri="{FF2B5EF4-FFF2-40B4-BE49-F238E27FC236}">
                <a16:creationId xmlns:a16="http://schemas.microsoft.com/office/drawing/2014/main" id="{FCCA4B4E-A57E-EB4C-BA29-217333808DB0}"/>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3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A82A4D-E0C5-5340-A7FA-01F8698F2EA9}"/>
              </a:ext>
            </a:extLst>
          </p:cNvPr>
          <p:cNvSpPr/>
          <p:nvPr/>
        </p:nvSpPr>
        <p:spPr>
          <a:xfrm>
            <a:off x="0" y="0"/>
            <a:ext cx="6096000" cy="6858000"/>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59447-7087-2C47-B2A8-11D071EAF299}"/>
              </a:ext>
            </a:extLst>
          </p:cNvPr>
          <p:cNvSpPr>
            <a:spLocks noGrp="1"/>
          </p:cNvSpPr>
          <p:nvPr>
            <p:ph type="title"/>
          </p:nvPr>
        </p:nvSpPr>
        <p:spPr>
          <a:xfrm>
            <a:off x="423862" y="1253057"/>
            <a:ext cx="5257800" cy="1325563"/>
          </a:xfrm>
        </p:spPr>
        <p:txBody>
          <a:bodyPr anchor="ctr">
            <a:normAutofit/>
          </a:bodyPr>
          <a:lstStyle/>
          <a:p>
            <a:r>
              <a:rPr lang="en-US" b="1" dirty="0">
                <a:solidFill>
                  <a:schemeClr val="bg1"/>
                </a:solidFill>
                <a:latin typeface="Klima" panose="02010503040200000003" pitchFamily="2" charset="0"/>
                <a:cs typeface="Arial" panose="020B0604020202020204" pitchFamily="34" charset="0"/>
              </a:rPr>
              <a:t>WAIT — THERE'S GOOD NEWS!</a:t>
            </a:r>
          </a:p>
        </p:txBody>
      </p:sp>
      <p:sp>
        <p:nvSpPr>
          <p:cNvPr id="4" name="Text Placeholder 3">
            <a:extLst>
              <a:ext uri="{FF2B5EF4-FFF2-40B4-BE49-F238E27FC236}">
                <a16:creationId xmlns:a16="http://schemas.microsoft.com/office/drawing/2014/main" id="{CC695763-92A7-D447-B063-EA7F04F8C044}"/>
              </a:ext>
            </a:extLst>
          </p:cNvPr>
          <p:cNvSpPr>
            <a:spLocks noGrp="1"/>
          </p:cNvSpPr>
          <p:nvPr>
            <p:ph idx="1"/>
          </p:nvPr>
        </p:nvSpPr>
        <p:spPr>
          <a:xfrm>
            <a:off x="423862" y="2667521"/>
            <a:ext cx="5257800" cy="2740025"/>
          </a:xfrm>
        </p:spPr>
        <p:txBody>
          <a:bodyPr>
            <a:normAutofit lnSpcReduction="10000"/>
          </a:bodyPr>
          <a:lstStyle/>
          <a:p>
            <a:pPr marL="0" indent="0">
              <a:lnSpc>
                <a:spcPct val="100000"/>
              </a:lnSpc>
              <a:buNone/>
            </a:pPr>
            <a:r>
              <a:rPr lang="en-US" sz="2400" dirty="0">
                <a:solidFill>
                  <a:schemeClr val="bg1"/>
                </a:solidFill>
                <a:latin typeface="Futura PT Medium" panose="020B0502020204020303" pitchFamily="34" charset="77"/>
                <a:cs typeface="Arial" panose="020B0604020202020204" pitchFamily="34" charset="0"/>
              </a:rPr>
              <a:t>Central California governments have made progress to reduce  greenhouse gas emissions and make plans to adapt to climate change. Many municipalities are  updating their General Plans to include strategies that address climate mitigation and adaptation.</a:t>
            </a:r>
          </a:p>
          <a:p>
            <a:pPr>
              <a:lnSpc>
                <a:spcPct val="100000"/>
              </a:lnSpc>
            </a:pPr>
            <a:endParaRPr lang="en-US" dirty="0">
              <a:latin typeface="Futura PT Medium" panose="020B0502020204020303" pitchFamily="34" charset="77"/>
            </a:endParaRPr>
          </a:p>
        </p:txBody>
      </p:sp>
    </p:spTree>
    <p:extLst>
      <p:ext uri="{BB962C8B-B14F-4D97-AF65-F5344CB8AC3E}">
        <p14:creationId xmlns:p14="http://schemas.microsoft.com/office/powerpoint/2010/main" val="32310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6461E3-9AE0-704C-B308-4E0B942AE798}"/>
              </a:ext>
            </a:extLst>
          </p:cNvPr>
          <p:cNvSpPr>
            <a:spLocks noGrp="1"/>
          </p:cNvSpPr>
          <p:nvPr>
            <p:ph type="title"/>
          </p:nvPr>
        </p:nvSpPr>
        <p:spPr>
          <a:xfrm>
            <a:off x="639763" y="446487"/>
            <a:ext cx="3932237" cy="530225"/>
          </a:xfrm>
        </p:spPr>
        <p:txBody>
          <a:bodyPr anchor="t">
            <a:noAutofit/>
          </a:bodyPr>
          <a:lstStyle/>
          <a:p>
            <a:r>
              <a:rPr lang="en-US" b="1" dirty="0">
                <a:solidFill>
                  <a:srgbClr val="40C2CC"/>
                </a:solidFill>
                <a:latin typeface="Arial" panose="020B0604020202020204" pitchFamily="34" charset="0"/>
                <a:cs typeface="Arial" panose="020B0604020202020204" pitchFamily="34" charset="0"/>
              </a:rPr>
              <a:t>ACTION(S) TAKEN</a:t>
            </a:r>
          </a:p>
        </p:txBody>
      </p:sp>
      <p:sp>
        <p:nvSpPr>
          <p:cNvPr id="11" name="Content Placeholder 10">
            <a:extLst>
              <a:ext uri="{FF2B5EF4-FFF2-40B4-BE49-F238E27FC236}">
                <a16:creationId xmlns:a16="http://schemas.microsoft.com/office/drawing/2014/main" id="{8892FA6F-885A-E84E-8853-3D22961CBC67}"/>
              </a:ext>
            </a:extLst>
          </p:cNvPr>
          <p:cNvSpPr>
            <a:spLocks noGrp="1"/>
          </p:cNvSpPr>
          <p:nvPr>
            <p:ph idx="1"/>
          </p:nvPr>
        </p:nvSpPr>
        <p:spPr>
          <a:xfrm>
            <a:off x="5183187" y="1042941"/>
            <a:ext cx="6369049" cy="2441571"/>
          </a:xfrm>
          <a:ln>
            <a:noFill/>
          </a:ln>
        </p:spPr>
        <p:txBody>
          <a:bodyPr>
            <a:normAutofit lnSpcReduction="10000"/>
          </a:bodyPr>
          <a:lstStyle/>
          <a:p>
            <a:pPr>
              <a:buClr>
                <a:srgbClr val="40C2CC"/>
              </a:buClr>
            </a:pPr>
            <a:r>
              <a:rPr lang="en-US" sz="1600" b="1" dirty="0">
                <a:solidFill>
                  <a:srgbClr val="40C2CC"/>
                </a:solidFill>
                <a:latin typeface="Futura PT Demi" panose="020B0502020204020303" pitchFamily="34" charset="77"/>
                <a:cs typeface="Arial" panose="020B0604020202020204" pitchFamily="34" charset="0"/>
              </a:rPr>
              <a:t>SENATE BILL 32 (2016) </a:t>
            </a:r>
            <a:r>
              <a:rPr lang="en-US" sz="1600" dirty="0">
                <a:latin typeface="Futura PT Book" panose="020B0502020204020303" pitchFamily="34" charset="77"/>
                <a:cs typeface="Arial" panose="020B0604020202020204" pitchFamily="34" charset="0"/>
              </a:rPr>
              <a:t>requires California Air Resources Board (CARB) to reduce greenhouse  gas emissions to 40% below 1990 levels by 2030.</a:t>
            </a:r>
          </a:p>
          <a:p>
            <a:pPr>
              <a:buClr>
                <a:srgbClr val="40C2CC"/>
              </a:buClr>
            </a:pPr>
            <a:r>
              <a:rPr lang="en-US" sz="1600" b="1" dirty="0">
                <a:solidFill>
                  <a:srgbClr val="40C2CC"/>
                </a:solidFill>
                <a:latin typeface="Futura PT Demi" panose="020B0502020204020303" pitchFamily="34" charset="77"/>
                <a:cs typeface="Arial" panose="020B0604020202020204" pitchFamily="34" charset="0"/>
              </a:rPr>
              <a:t>SENATE BILL 100 (2018) </a:t>
            </a:r>
            <a:r>
              <a:rPr lang="en-US" sz="1600" dirty="0">
                <a:latin typeface="Futura PT Book" panose="020B0502020204020303" pitchFamily="34" charset="77"/>
                <a:cs typeface="Arial" panose="020B0604020202020204" pitchFamily="34" charset="0"/>
              </a:rPr>
              <a:t>commits California to achieving 100% renewable electricity by 2045.</a:t>
            </a:r>
          </a:p>
          <a:p>
            <a:pPr>
              <a:buClr>
                <a:srgbClr val="40C2CC"/>
              </a:buClr>
            </a:pPr>
            <a:r>
              <a:rPr lang="en-US" sz="1600" b="1" dirty="0">
                <a:solidFill>
                  <a:srgbClr val="40C2CC"/>
                </a:solidFill>
                <a:latin typeface="Futura PT Demi" panose="020B0502020204020303" pitchFamily="34" charset="77"/>
                <a:cs typeface="Arial" panose="020B0604020202020204" pitchFamily="34" charset="0"/>
              </a:rPr>
              <a:t>EXECTUTIVE ORDER B-55-18 </a:t>
            </a:r>
            <a:r>
              <a:rPr lang="en-US" sz="1600" dirty="0">
                <a:latin typeface="Futura PT Book" panose="020B0502020204020303" pitchFamily="34" charset="77"/>
                <a:cs typeface="Arial" panose="020B0604020202020204" pitchFamily="34" charset="0"/>
              </a:rPr>
              <a:t>commits California to achieving carbon neutrality in every sector by 2045.</a:t>
            </a:r>
          </a:p>
          <a:p>
            <a:pPr>
              <a:buClr>
                <a:srgbClr val="40C2CC"/>
              </a:buClr>
            </a:pPr>
            <a:r>
              <a:rPr lang="en-US" sz="1600" b="1" dirty="0">
                <a:solidFill>
                  <a:srgbClr val="40C2CC"/>
                </a:solidFill>
                <a:latin typeface="Futura PT Demi" panose="020B0502020204020303" pitchFamily="34" charset="77"/>
                <a:cs typeface="Arial" panose="020B0604020202020204" pitchFamily="34" charset="0"/>
              </a:rPr>
              <a:t>EXECTUTIVE ORDER N-82-20 </a:t>
            </a:r>
            <a:r>
              <a:rPr lang="en-US" sz="1600" dirty="0">
                <a:latin typeface="Futura PT Book" panose="020B0502020204020303" pitchFamily="34" charset="77"/>
                <a:cs typeface="Arial" panose="020B0604020202020204" pitchFamily="34" charset="0"/>
              </a:rPr>
              <a:t>sets aside 30 percent of California's land area to preserve wildlife habitat and protect against climate change. </a:t>
            </a:r>
            <a:endParaRPr lang="en-US" sz="1600" dirty="0">
              <a:highlight>
                <a:srgbClr val="FFFF00"/>
              </a:highlight>
              <a:latin typeface="Futura PT Book" panose="020B0502020204020303" pitchFamily="34" charset="77"/>
              <a:cs typeface="Arial" panose="020B0604020202020204" pitchFamily="34" charset="0"/>
            </a:endParaRPr>
          </a:p>
        </p:txBody>
      </p:sp>
      <p:sp>
        <p:nvSpPr>
          <p:cNvPr id="14" name="Text Placeholder 13">
            <a:extLst>
              <a:ext uri="{FF2B5EF4-FFF2-40B4-BE49-F238E27FC236}">
                <a16:creationId xmlns:a16="http://schemas.microsoft.com/office/drawing/2014/main" id="{0037E83B-C187-004F-BA55-8BE360D3E1EA}"/>
              </a:ext>
            </a:extLst>
          </p:cNvPr>
          <p:cNvSpPr>
            <a:spLocks noGrp="1"/>
          </p:cNvSpPr>
          <p:nvPr>
            <p:ph type="body" sz="half" idx="2"/>
          </p:nvPr>
        </p:nvSpPr>
        <p:spPr>
          <a:xfrm>
            <a:off x="639763" y="1042941"/>
            <a:ext cx="4232275" cy="1900234"/>
          </a:xfrm>
        </p:spPr>
        <p:txBody>
          <a:bodyPr>
            <a:normAutofit fontScale="92500" lnSpcReduction="10000"/>
          </a:bodyPr>
          <a:lstStyle/>
          <a:p>
            <a:pPr>
              <a:lnSpc>
                <a:spcPct val="130000"/>
              </a:lnSpc>
            </a:pPr>
            <a:r>
              <a:rPr lang="en-US" sz="1500" dirty="0">
                <a:latin typeface="Futura PT Book" panose="020B0502020204020303" pitchFamily="34" charset="77"/>
                <a:cs typeface="Arial" panose="020B0604020202020204" pitchFamily="34" charset="0"/>
              </a:rPr>
              <a:t>Although the Inland Deserts will be impacted in many ways by a changing climate, the region already  has specific plans in place to address those impacts with innovative solutions that will create  more livable cities for everyone. Two pieces of legislation and two executive orders currently drive climate action in California.</a:t>
            </a:r>
          </a:p>
          <a:p>
            <a:endParaRPr lang="en-US" dirty="0"/>
          </a:p>
        </p:txBody>
      </p:sp>
      <p:cxnSp>
        <p:nvCxnSpPr>
          <p:cNvPr id="4" name="Straight Connector 3">
            <a:extLst>
              <a:ext uri="{FF2B5EF4-FFF2-40B4-BE49-F238E27FC236}">
                <a16:creationId xmlns:a16="http://schemas.microsoft.com/office/drawing/2014/main" id="{DB8A58B9-14DC-A940-A0A4-A6279E720CDA}"/>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sp>
        <p:nvSpPr>
          <p:cNvPr id="23" name="object 5">
            <a:extLst>
              <a:ext uri="{FF2B5EF4-FFF2-40B4-BE49-F238E27FC236}">
                <a16:creationId xmlns:a16="http://schemas.microsoft.com/office/drawing/2014/main" id="{B18320D5-827F-1A4A-BAB2-BC94FAF5959E}"/>
              </a:ext>
            </a:extLst>
          </p:cNvPr>
          <p:cNvSpPr txBox="1"/>
          <p:nvPr/>
        </p:nvSpPr>
        <p:spPr>
          <a:xfrm>
            <a:off x="2953067" y="6189974"/>
            <a:ext cx="6285865" cy="259045"/>
          </a:xfrm>
          <a:prstGeom prst="rect">
            <a:avLst/>
          </a:prstGeom>
        </p:spPr>
        <p:txBody>
          <a:bodyPr vert="horz" wrap="square" lIns="0" tIns="12700" rIns="0" bIns="0" rtlCol="0">
            <a:spAutoFit/>
          </a:bodyPr>
          <a:lstStyle/>
          <a:p>
            <a:pPr marR="5080">
              <a:lnSpc>
                <a:spcPct val="100000"/>
              </a:lnSpc>
              <a:spcBef>
                <a:spcPts val="100"/>
              </a:spcBef>
            </a:pPr>
            <a:r>
              <a:rPr sz="500" spc="-95" dirty="0">
                <a:latin typeface="Arial"/>
                <a:cs typeface="Arial"/>
              </a:rPr>
              <a:t>1</a:t>
            </a:r>
            <a:r>
              <a:rPr sz="500" spc="50" dirty="0">
                <a:latin typeface="Arial"/>
                <a:cs typeface="Arial"/>
              </a:rPr>
              <a:t> </a:t>
            </a:r>
            <a:r>
              <a:rPr lang="en-US" sz="500" spc="50" dirty="0">
                <a:latin typeface="Arial"/>
                <a:cs typeface="Arial"/>
              </a:rPr>
              <a:t> </a:t>
            </a:r>
            <a:r>
              <a:rPr sz="800" spc="25" dirty="0">
                <a:latin typeface="Arial"/>
                <a:cs typeface="Arial"/>
              </a:rPr>
              <a:t>All</a:t>
            </a:r>
            <a:r>
              <a:rPr sz="800" spc="-70" dirty="0">
                <a:latin typeface="Arial"/>
                <a:cs typeface="Arial"/>
              </a:rPr>
              <a:t> </a:t>
            </a:r>
            <a:r>
              <a:rPr lang="en-US" sz="800" spc="30" dirty="0">
                <a:latin typeface="Arial"/>
                <a:cs typeface="Arial"/>
              </a:rPr>
              <a:t> citations are from Langridge, Ruth. (University of California, Santa Cruz). 2018. Central Coast Summary Report. California’s Fourth Climate Change Assessment. Publication number: SUM-CCCA4-2018-006.</a:t>
            </a:r>
            <a:r>
              <a:rPr sz="800" spc="10" dirty="0">
                <a:latin typeface="Arial"/>
                <a:cs typeface="Arial"/>
              </a:rPr>
              <a:t>.</a:t>
            </a:r>
            <a:endParaRPr sz="800" dirty="0">
              <a:latin typeface="Arial"/>
              <a:cs typeface="Arial"/>
            </a:endParaRPr>
          </a:p>
        </p:txBody>
      </p:sp>
      <p:pic>
        <p:nvPicPr>
          <p:cNvPr id="5" name="Picture 4" descr="A picture containing outdoor&#10;&#10;Description automatically generated">
            <a:extLst>
              <a:ext uri="{FF2B5EF4-FFF2-40B4-BE49-F238E27FC236}">
                <a16:creationId xmlns:a16="http://schemas.microsoft.com/office/drawing/2014/main" id="{8971D418-7392-1E40-A7EA-5DCDD5269A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3067" y="3791512"/>
            <a:ext cx="5810923" cy="2272554"/>
          </a:xfrm>
          <a:prstGeom prst="rect">
            <a:avLst/>
          </a:prstGeom>
        </p:spPr>
      </p:pic>
    </p:spTree>
    <p:extLst>
      <p:ext uri="{BB962C8B-B14F-4D97-AF65-F5344CB8AC3E}">
        <p14:creationId xmlns:p14="http://schemas.microsoft.com/office/powerpoint/2010/main" val="299393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7272-E35E-9C4F-BADB-849957080A1A}"/>
              </a:ext>
            </a:extLst>
          </p:cNvPr>
          <p:cNvSpPr>
            <a:spLocks noGrp="1"/>
          </p:cNvSpPr>
          <p:nvPr>
            <p:ph type="title"/>
          </p:nvPr>
        </p:nvSpPr>
        <p:spPr>
          <a:xfrm>
            <a:off x="319086" y="452437"/>
            <a:ext cx="3932237" cy="1069975"/>
          </a:xfrm>
        </p:spPr>
        <p:txBody>
          <a:bodyPr/>
          <a:lstStyle/>
          <a:p>
            <a:pPr>
              <a:lnSpc>
                <a:spcPct val="100000"/>
              </a:lnSpc>
            </a:pPr>
            <a:r>
              <a:rPr lang="en-US" b="1" dirty="0">
                <a:solidFill>
                  <a:srgbClr val="40C2CC"/>
                </a:solidFill>
                <a:latin typeface="Arial" panose="020B0604020202020204" pitchFamily="34" charset="0"/>
                <a:cs typeface="Arial" panose="020B0604020202020204" pitchFamily="34" charset="0"/>
              </a:rPr>
              <a:t>ACTION(S) TAKEN REGIONALLY</a:t>
            </a:r>
          </a:p>
        </p:txBody>
      </p:sp>
      <p:sp>
        <p:nvSpPr>
          <p:cNvPr id="3" name="Content Placeholder 2">
            <a:extLst>
              <a:ext uri="{FF2B5EF4-FFF2-40B4-BE49-F238E27FC236}">
                <a16:creationId xmlns:a16="http://schemas.microsoft.com/office/drawing/2014/main" id="{CD56081B-B27A-C64F-803D-3EABA61924E5}"/>
              </a:ext>
            </a:extLst>
          </p:cNvPr>
          <p:cNvSpPr>
            <a:spLocks noGrp="1"/>
          </p:cNvSpPr>
          <p:nvPr>
            <p:ph idx="1"/>
          </p:nvPr>
        </p:nvSpPr>
        <p:spPr>
          <a:xfrm>
            <a:off x="4251324" y="452437"/>
            <a:ext cx="7602009" cy="6033030"/>
          </a:xfrm>
        </p:spPr>
        <p:txBody>
          <a:bodyPr>
            <a:noAutofit/>
          </a:bodyPr>
          <a:lstStyle/>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Leadership Counsel for Justice and Accountability</a:t>
            </a:r>
            <a:r>
              <a:rPr lang="en-US" sz="1350" b="1" dirty="0">
                <a:solidFill>
                  <a:srgbClr val="40C2CC"/>
                </a:solidFill>
                <a:latin typeface="Futura PT Demi" panose="020B0502020204020303" pitchFamily="34" charset="77"/>
                <a:cs typeface="Arial" panose="020B0604020202020204" pitchFamily="34" charset="0"/>
              </a:rPr>
              <a:t> </a:t>
            </a:r>
            <a:r>
              <a:rPr lang="en-US" sz="1350" dirty="0">
                <a:latin typeface="Futura PT Demi" panose="020B0502020204020303" pitchFamily="34" charset="77"/>
                <a:cs typeface="Arial" panose="020B0604020202020204" pitchFamily="34" charset="0"/>
              </a:rPr>
              <a:t>based in the East Coachella Valley mobilizes community voices, advocates for sound policies, and eradicates injustice to promote equal access to opportunity regardless of race, income and place.</a:t>
            </a:r>
          </a:p>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The City of Palm Springs Sustainability Plan</a:t>
            </a:r>
            <a:r>
              <a:rPr lang="en-US" sz="1350" dirty="0">
                <a:latin typeface="Futura PT Demi" panose="020B0502020204020303" pitchFamily="34" charset="77"/>
                <a:cs typeface="Arial" panose="020B0604020202020204" pitchFamily="34" charset="0"/>
              </a:rPr>
              <a:t> outlines climate action and resilience strategies that prioritizes greenhouse gas reduction measures with co-benefits that make the community more resilient to climate change.</a:t>
            </a:r>
          </a:p>
          <a:p>
            <a:pPr>
              <a:lnSpc>
                <a:spcPct val="114000"/>
              </a:lnSpc>
              <a:buClr>
                <a:srgbClr val="40C2CC"/>
              </a:buClr>
            </a:pPr>
            <a:r>
              <a:rPr lang="en-US" sz="1350" b="1" dirty="0">
                <a:solidFill>
                  <a:srgbClr val="40C2CC"/>
                </a:solidFill>
                <a:latin typeface="Futura PT Demi" panose="020B0502020204020303" pitchFamily="34" charset="77"/>
                <a:cs typeface="Arial" panose="020B0604020202020204" pitchFamily="34" charset="0"/>
              </a:rPr>
              <a:t>THE </a:t>
            </a:r>
            <a:r>
              <a:rPr lang="en-US" sz="1350" b="1" cap="all" dirty="0">
                <a:solidFill>
                  <a:srgbClr val="40C2CC"/>
                </a:solidFill>
                <a:latin typeface="Futura PT Demi" panose="020B0502020204020303" pitchFamily="34" charset="77"/>
                <a:cs typeface="Arial" panose="020B0604020202020204" pitchFamily="34" charset="0"/>
              </a:rPr>
              <a:t>City of Calexico Climate Action Plan </a:t>
            </a:r>
            <a:r>
              <a:rPr lang="en-US" sz="1350" dirty="0">
                <a:latin typeface="Futura PT Book" panose="020B0502020204020303" pitchFamily="34" charset="77"/>
                <a:cs typeface="Arial" panose="020B0604020202020204" pitchFamily="34" charset="0"/>
              </a:rPr>
              <a:t>outlines policies and measures in the transportation, energy efficiency, renewable energy, and solid waste management sectors that the City will implement to reduce citywide GHG emissions. Highlighted measures include implementing policies that encourage walking and biking, safe routes to school programs, and gradually replacing city’s diesel vehicle fleet with CNG and EV buses.</a:t>
            </a:r>
          </a:p>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The City of Brawley Climate Action Plan </a:t>
            </a:r>
            <a:r>
              <a:rPr lang="en-US" sz="1350" dirty="0">
                <a:latin typeface="Futura PT Book" panose="020B0502020204020303" pitchFamily="34" charset="77"/>
                <a:cs typeface="Arial" panose="020B0604020202020204" pitchFamily="34" charset="0"/>
              </a:rPr>
              <a:t>establishes strategies for reducing municipal and community-wide greenhouse gas (GHG) emissions. The City also amended their General Plan to include land use policies that encourage sustainable development. Highlighted policy amendments include: contribute to a reduction of vehicle miles traveled (VMT) through land use and zoning measures and conserve imported water by requiring water conservation techniques and water conserving appliances</a:t>
            </a:r>
          </a:p>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The San Bernardino County Resilience Strategy Plan</a:t>
            </a:r>
            <a:r>
              <a:rPr lang="en-US" sz="1350" dirty="0">
                <a:latin typeface="Futura PT Book" panose="020B0502020204020303" pitchFamily="34" charset="77"/>
                <a:cs typeface="Arial" panose="020B0604020202020204" pitchFamily="34" charset="0"/>
              </a:rPr>
              <a:t> identified its most vulnerable and critical County sectors on key climate impacts to the region and proposed adaptation strategies to protect vulnerabilities. Highlighted strategies include: assisting individuals with restricted mobility to reach cooling centers, coordinate with the San Bernardino County homeless services to ensure that shelters are available during highly hazardous events, and integrating climate change adaptation into transportation plans.</a:t>
            </a:r>
          </a:p>
        </p:txBody>
      </p:sp>
      <p:sp>
        <p:nvSpPr>
          <p:cNvPr id="4" name="Text Placeholder 3">
            <a:extLst>
              <a:ext uri="{FF2B5EF4-FFF2-40B4-BE49-F238E27FC236}">
                <a16:creationId xmlns:a16="http://schemas.microsoft.com/office/drawing/2014/main" id="{521E5999-FB69-6B41-BAC8-F1A4D3CCE7B9}"/>
              </a:ext>
            </a:extLst>
          </p:cNvPr>
          <p:cNvSpPr>
            <a:spLocks noGrp="1"/>
          </p:cNvSpPr>
          <p:nvPr>
            <p:ph type="body" sz="half" idx="2"/>
          </p:nvPr>
        </p:nvSpPr>
        <p:spPr>
          <a:xfrm>
            <a:off x="319087" y="1527188"/>
            <a:ext cx="3932237" cy="1014404"/>
          </a:xfrm>
        </p:spPr>
        <p:txBody>
          <a:bodyPr>
            <a:normAutofit fontScale="92500" lnSpcReduction="10000"/>
          </a:bodyPr>
          <a:lstStyle/>
          <a:p>
            <a:r>
              <a:rPr lang="en-US" dirty="0">
                <a:latin typeface="Futura PT Medium" panose="020B0502020204020303" pitchFamily="34" charset="77"/>
                <a:cs typeface="Arial" panose="020B0604020202020204" pitchFamily="34" charset="0"/>
              </a:rPr>
              <a:t>On the regional level, cities and counties have identified actions and set targets to reduce GHG emissions and address climate change impacts. Here are a few examples:</a:t>
            </a:r>
          </a:p>
          <a:p>
            <a:endParaRPr lang="en-US" dirty="0"/>
          </a:p>
        </p:txBody>
      </p:sp>
      <p:cxnSp>
        <p:nvCxnSpPr>
          <p:cNvPr id="5" name="Straight Connector 4">
            <a:extLst>
              <a:ext uri="{FF2B5EF4-FFF2-40B4-BE49-F238E27FC236}">
                <a16:creationId xmlns:a16="http://schemas.microsoft.com/office/drawing/2014/main" id="{ABEC26B7-A451-9849-91B3-B4DD5CCCC9C7}"/>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sky, outdoor, grass, smoke&#10;&#10;Description automatically generated">
            <a:extLst>
              <a:ext uri="{FF2B5EF4-FFF2-40B4-BE49-F238E27FC236}">
                <a16:creationId xmlns:a16="http://schemas.microsoft.com/office/drawing/2014/main" id="{E69365D4-655C-4845-941C-5504505D80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087" y="2938911"/>
            <a:ext cx="3595815" cy="2391895"/>
          </a:xfrm>
          <a:prstGeom prst="rect">
            <a:avLst/>
          </a:prstGeom>
        </p:spPr>
      </p:pic>
    </p:spTree>
    <p:extLst>
      <p:ext uri="{BB962C8B-B14F-4D97-AF65-F5344CB8AC3E}">
        <p14:creationId xmlns:p14="http://schemas.microsoft.com/office/powerpoint/2010/main" val="74140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BB168E-75EF-E040-9B46-7709BF224233}"/>
              </a:ext>
            </a:extLst>
          </p:cNvPr>
          <p:cNvSpPr/>
          <p:nvPr/>
        </p:nvSpPr>
        <p:spPr>
          <a:xfrm>
            <a:off x="0" y="0"/>
            <a:ext cx="6096000" cy="6858000"/>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913549-8FCC-064D-8C47-395CEB6CB2F9}"/>
              </a:ext>
            </a:extLst>
          </p:cNvPr>
          <p:cNvSpPr>
            <a:spLocks noGrp="1"/>
          </p:cNvSpPr>
          <p:nvPr>
            <p:ph type="title"/>
          </p:nvPr>
        </p:nvSpPr>
        <p:spPr>
          <a:xfrm>
            <a:off x="581025" y="1150939"/>
            <a:ext cx="5062538" cy="1663700"/>
          </a:xfrm>
        </p:spPr>
        <p:txBody>
          <a:bodyPr>
            <a:normAutofit/>
          </a:bodyPr>
          <a:lstStyle/>
          <a:p>
            <a:pPr>
              <a:lnSpc>
                <a:spcPct val="100000"/>
              </a:lnSpc>
            </a:pPr>
            <a:r>
              <a:rPr lang="en-US" b="1" spc="-45" dirty="0">
                <a:solidFill>
                  <a:schemeClr val="bg1"/>
                </a:solidFill>
                <a:latin typeface="Klima" panose="02010503040200000003" pitchFamily="2" charset="0"/>
                <a:cs typeface="Arial"/>
              </a:rPr>
              <a:t>DEFEND </a:t>
            </a:r>
            <a:r>
              <a:rPr lang="en-US" b="1" spc="-30" dirty="0">
                <a:solidFill>
                  <a:schemeClr val="bg1"/>
                </a:solidFill>
                <a:latin typeface="Klima" panose="02010503040200000003" pitchFamily="2" charset="0"/>
                <a:cs typeface="Arial"/>
              </a:rPr>
              <a:t>CLIMATE </a:t>
            </a:r>
            <a:r>
              <a:rPr lang="en-US" b="1" spc="-65" dirty="0">
                <a:solidFill>
                  <a:schemeClr val="bg1"/>
                </a:solidFill>
                <a:latin typeface="Klima" panose="02010503040200000003" pitchFamily="2" charset="0"/>
                <a:cs typeface="Arial"/>
              </a:rPr>
              <a:t>PROGRESS!</a:t>
            </a:r>
            <a:endParaRPr lang="en-US" dirty="0">
              <a:solidFill>
                <a:schemeClr val="bg1"/>
              </a:solidFill>
              <a:latin typeface="Klima" panose="02010503040200000003" pitchFamily="2" charset="0"/>
            </a:endParaRPr>
          </a:p>
        </p:txBody>
      </p:sp>
      <p:sp>
        <p:nvSpPr>
          <p:cNvPr id="7" name="Content Placeholder 6">
            <a:extLst>
              <a:ext uri="{FF2B5EF4-FFF2-40B4-BE49-F238E27FC236}">
                <a16:creationId xmlns:a16="http://schemas.microsoft.com/office/drawing/2014/main" id="{95D159DC-DCA3-D74C-B094-E0CBF601D402}"/>
              </a:ext>
            </a:extLst>
          </p:cNvPr>
          <p:cNvSpPr>
            <a:spLocks noGrp="1"/>
          </p:cNvSpPr>
          <p:nvPr>
            <p:ph idx="1"/>
          </p:nvPr>
        </p:nvSpPr>
        <p:spPr>
          <a:xfrm>
            <a:off x="581025" y="2814638"/>
            <a:ext cx="4933950" cy="2800351"/>
          </a:xfrm>
        </p:spPr>
        <p:txBody>
          <a:bodyPr>
            <a:normAutofit/>
          </a:bodyPr>
          <a:lstStyle/>
          <a:p>
            <a:pPr marL="0" indent="0">
              <a:lnSpc>
                <a:spcPct val="100000"/>
              </a:lnSpc>
              <a:buNone/>
            </a:pPr>
            <a:r>
              <a:rPr lang="en-US" sz="2400" dirty="0">
                <a:solidFill>
                  <a:schemeClr val="bg1"/>
                </a:solidFill>
                <a:latin typeface="Futura PT Medium" panose="020B0502020204020303" pitchFamily="34" charset="77"/>
                <a:cs typeface="Arial"/>
              </a:rPr>
              <a:t>These </a:t>
            </a:r>
            <a:r>
              <a:rPr lang="en-US" sz="2400" spc="35" dirty="0">
                <a:solidFill>
                  <a:schemeClr val="bg1"/>
                </a:solidFill>
                <a:latin typeface="Futura PT Medium" panose="020B0502020204020303" pitchFamily="34" charset="77"/>
                <a:cs typeface="Arial"/>
              </a:rPr>
              <a:t>climate action policies and others </a:t>
            </a:r>
            <a:r>
              <a:rPr lang="en-US" sz="2400" spc="55" dirty="0">
                <a:solidFill>
                  <a:schemeClr val="bg1"/>
                </a:solidFill>
                <a:latin typeface="Futura PT Medium" panose="020B0502020204020303" pitchFamily="34" charset="77"/>
                <a:cs typeface="Arial"/>
              </a:rPr>
              <a:t>often </a:t>
            </a:r>
            <a:r>
              <a:rPr lang="en-US" sz="2400" spc="40" dirty="0">
                <a:solidFill>
                  <a:schemeClr val="bg1"/>
                </a:solidFill>
                <a:latin typeface="Futura PT Medium" panose="020B0502020204020303" pitchFamily="34" charset="77"/>
                <a:cs typeface="Arial"/>
              </a:rPr>
              <a:t>come </a:t>
            </a:r>
            <a:r>
              <a:rPr lang="en-US" sz="2400" spc="30" dirty="0">
                <a:solidFill>
                  <a:schemeClr val="bg1"/>
                </a:solidFill>
                <a:latin typeface="Futura PT Medium" panose="020B0502020204020303" pitchFamily="34" charset="77"/>
                <a:cs typeface="Arial"/>
              </a:rPr>
              <a:t>under </a:t>
            </a:r>
            <a:r>
              <a:rPr lang="en-US" sz="2400" spc="40" dirty="0">
                <a:solidFill>
                  <a:schemeClr val="bg1"/>
                </a:solidFill>
                <a:latin typeface="Futura PT Medium" panose="020B0502020204020303" pitchFamily="34" charset="77"/>
                <a:cs typeface="Arial"/>
              </a:rPr>
              <a:t>attack </a:t>
            </a:r>
            <a:r>
              <a:rPr lang="en-US" sz="2400" spc="55" dirty="0">
                <a:solidFill>
                  <a:schemeClr val="bg1"/>
                </a:solidFill>
                <a:latin typeface="Futura PT Medium" panose="020B0502020204020303" pitchFamily="34" charset="77"/>
                <a:cs typeface="Arial"/>
              </a:rPr>
              <a:t>from </a:t>
            </a:r>
            <a:r>
              <a:rPr lang="en-US" sz="2400" spc="60" dirty="0">
                <a:solidFill>
                  <a:schemeClr val="bg1"/>
                </a:solidFill>
                <a:latin typeface="Futura PT Medium" panose="020B0502020204020303" pitchFamily="34" charset="77"/>
                <a:cs typeface="Arial"/>
              </a:rPr>
              <a:t> </a:t>
            </a:r>
            <a:r>
              <a:rPr lang="en-US" sz="2400" spc="30" dirty="0">
                <a:solidFill>
                  <a:schemeClr val="bg1"/>
                </a:solidFill>
                <a:latin typeface="Futura PT Medium" panose="020B0502020204020303" pitchFamily="34" charset="77"/>
                <a:cs typeface="Arial"/>
              </a:rPr>
              <a:t>fossil</a:t>
            </a:r>
            <a:r>
              <a:rPr lang="en-US" sz="2400" spc="-120" dirty="0">
                <a:solidFill>
                  <a:schemeClr val="bg1"/>
                </a:solidFill>
                <a:latin typeface="Futura PT Medium" panose="020B0502020204020303" pitchFamily="34" charset="77"/>
                <a:cs typeface="Arial"/>
              </a:rPr>
              <a:t> </a:t>
            </a:r>
            <a:r>
              <a:rPr lang="en-US" sz="2400" spc="50" dirty="0">
                <a:solidFill>
                  <a:schemeClr val="bg1"/>
                </a:solidFill>
                <a:latin typeface="Futura PT Medium" panose="020B0502020204020303" pitchFamily="34" charset="77"/>
                <a:cs typeface="Arial"/>
              </a:rPr>
              <a:t>fuel</a:t>
            </a:r>
            <a:r>
              <a:rPr lang="en-US" sz="2400" spc="-114" dirty="0">
                <a:solidFill>
                  <a:schemeClr val="bg1"/>
                </a:solidFill>
                <a:latin typeface="Futura PT Medium" panose="020B0502020204020303" pitchFamily="34" charset="77"/>
                <a:cs typeface="Arial"/>
              </a:rPr>
              <a:t> </a:t>
            </a:r>
            <a:r>
              <a:rPr lang="en-US" sz="2400" spc="10" dirty="0">
                <a:solidFill>
                  <a:schemeClr val="bg1"/>
                </a:solidFill>
                <a:latin typeface="Futura PT Medium" panose="020B0502020204020303" pitchFamily="34" charset="77"/>
                <a:cs typeface="Arial"/>
              </a:rPr>
              <a:t>and</a:t>
            </a:r>
            <a:r>
              <a:rPr lang="en-US" sz="2400" spc="-114" dirty="0">
                <a:solidFill>
                  <a:schemeClr val="bg1"/>
                </a:solidFill>
                <a:latin typeface="Futura PT Medium" panose="020B0502020204020303" pitchFamily="34" charset="77"/>
                <a:cs typeface="Arial"/>
              </a:rPr>
              <a:t> </a:t>
            </a:r>
            <a:r>
              <a:rPr lang="en-US" sz="2400" spc="40" dirty="0">
                <a:solidFill>
                  <a:schemeClr val="bg1"/>
                </a:solidFill>
                <a:latin typeface="Futura PT Medium" panose="020B0502020204020303" pitchFamily="34" charset="77"/>
                <a:cs typeface="Arial"/>
              </a:rPr>
              <a:t>other</a:t>
            </a:r>
            <a:r>
              <a:rPr lang="en-US" sz="2400" spc="-114" dirty="0">
                <a:solidFill>
                  <a:schemeClr val="bg1"/>
                </a:solidFill>
                <a:latin typeface="Futura PT Medium" panose="020B0502020204020303" pitchFamily="34" charset="77"/>
                <a:cs typeface="Arial"/>
              </a:rPr>
              <a:t> </a:t>
            </a:r>
            <a:r>
              <a:rPr lang="en-US" sz="2400" spc="45" dirty="0">
                <a:solidFill>
                  <a:schemeClr val="bg1"/>
                </a:solidFill>
                <a:latin typeface="Futura PT Medium" panose="020B0502020204020303" pitchFamily="34" charset="77"/>
                <a:cs typeface="Arial"/>
              </a:rPr>
              <a:t>corporate</a:t>
            </a:r>
            <a:r>
              <a:rPr lang="en-US" sz="2400" spc="-120" dirty="0">
                <a:solidFill>
                  <a:schemeClr val="bg1"/>
                </a:solidFill>
                <a:latin typeface="Futura PT Medium" panose="020B0502020204020303" pitchFamily="34" charset="77"/>
                <a:cs typeface="Arial"/>
              </a:rPr>
              <a:t> </a:t>
            </a:r>
            <a:r>
              <a:rPr lang="en-US" sz="2400" spc="25" dirty="0">
                <a:solidFill>
                  <a:schemeClr val="bg1"/>
                </a:solidFill>
                <a:latin typeface="Futura PT Medium" panose="020B0502020204020303" pitchFamily="34" charset="77"/>
                <a:cs typeface="Arial"/>
              </a:rPr>
              <a:t>interests.</a:t>
            </a:r>
            <a:r>
              <a:rPr lang="en-US" sz="2400" spc="-114" dirty="0">
                <a:solidFill>
                  <a:schemeClr val="bg1"/>
                </a:solidFill>
                <a:latin typeface="Futura PT Medium" panose="020B0502020204020303" pitchFamily="34" charset="77"/>
                <a:cs typeface="Arial"/>
              </a:rPr>
              <a:t> </a:t>
            </a:r>
            <a:r>
              <a:rPr lang="en-US" sz="2400" spc="25" dirty="0">
                <a:solidFill>
                  <a:schemeClr val="bg1"/>
                </a:solidFill>
                <a:latin typeface="Futura PT Medium" panose="020B0502020204020303" pitchFamily="34" charset="77"/>
                <a:cs typeface="Arial"/>
              </a:rPr>
              <a:t>Above</a:t>
            </a:r>
            <a:r>
              <a:rPr lang="en-US" sz="2400" spc="-114" dirty="0">
                <a:solidFill>
                  <a:schemeClr val="bg1"/>
                </a:solidFill>
                <a:latin typeface="Futura PT Medium" panose="020B0502020204020303" pitchFamily="34" charset="77"/>
                <a:cs typeface="Arial"/>
              </a:rPr>
              <a:t> </a:t>
            </a:r>
            <a:r>
              <a:rPr lang="en-US" sz="2400" spc="10" dirty="0">
                <a:solidFill>
                  <a:schemeClr val="bg1"/>
                </a:solidFill>
                <a:latin typeface="Futura PT Medium" panose="020B0502020204020303" pitchFamily="34" charset="77"/>
                <a:cs typeface="Arial"/>
              </a:rPr>
              <a:t>all</a:t>
            </a:r>
            <a:r>
              <a:rPr lang="en-US" sz="2400" spc="-114" dirty="0">
                <a:solidFill>
                  <a:schemeClr val="bg1"/>
                </a:solidFill>
                <a:latin typeface="Futura PT Medium" panose="020B0502020204020303" pitchFamily="34" charset="77"/>
                <a:cs typeface="Arial"/>
              </a:rPr>
              <a:t> </a:t>
            </a:r>
            <a:r>
              <a:rPr lang="en-US" sz="2400" spc="5" dirty="0">
                <a:solidFill>
                  <a:schemeClr val="bg1"/>
                </a:solidFill>
                <a:latin typeface="Futura PT Medium" panose="020B0502020204020303" pitchFamily="34" charset="77"/>
                <a:cs typeface="Arial"/>
              </a:rPr>
              <a:t>else,</a:t>
            </a:r>
            <a:r>
              <a:rPr lang="en-US" sz="2400" spc="-114" dirty="0">
                <a:solidFill>
                  <a:schemeClr val="bg1"/>
                </a:solidFill>
                <a:latin typeface="Futura PT Medium" panose="020B0502020204020303" pitchFamily="34" charset="77"/>
                <a:cs typeface="Arial"/>
              </a:rPr>
              <a:t> </a:t>
            </a:r>
            <a:r>
              <a:rPr lang="en-US" sz="2400" spc="40" dirty="0">
                <a:solidFill>
                  <a:schemeClr val="bg1"/>
                </a:solidFill>
                <a:latin typeface="Futura PT Medium" panose="020B0502020204020303" pitchFamily="34" charset="77"/>
                <a:cs typeface="Arial"/>
              </a:rPr>
              <a:t>the</a:t>
            </a:r>
            <a:r>
              <a:rPr lang="en-US" sz="2400" spc="-120" dirty="0">
                <a:solidFill>
                  <a:schemeClr val="bg1"/>
                </a:solidFill>
                <a:latin typeface="Futura PT Medium" panose="020B0502020204020303" pitchFamily="34" charset="77"/>
                <a:cs typeface="Arial"/>
              </a:rPr>
              <a:t> </a:t>
            </a:r>
            <a:r>
              <a:rPr lang="en-US" sz="2400" dirty="0">
                <a:solidFill>
                  <a:schemeClr val="bg1"/>
                </a:solidFill>
                <a:latin typeface="Futura PT Medium" panose="020B0502020204020303" pitchFamily="34" charset="77"/>
                <a:cs typeface="Arial"/>
              </a:rPr>
              <a:t>State’s</a:t>
            </a:r>
            <a:r>
              <a:rPr lang="en-US" sz="2400" spc="-114"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existing</a:t>
            </a:r>
            <a:r>
              <a:rPr lang="en-US" sz="2400" spc="-114"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climate</a:t>
            </a:r>
            <a:r>
              <a:rPr lang="en-US" sz="2400" spc="-114"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policies</a:t>
            </a:r>
            <a:r>
              <a:rPr lang="en-US" sz="2400" spc="-120" dirty="0">
                <a:solidFill>
                  <a:schemeClr val="bg1"/>
                </a:solidFill>
                <a:latin typeface="Futura PT Medium" panose="020B0502020204020303" pitchFamily="34" charset="77"/>
                <a:cs typeface="Arial"/>
              </a:rPr>
              <a:t> </a:t>
            </a:r>
            <a:r>
              <a:rPr lang="en-US" sz="2400" spc="25" dirty="0">
                <a:solidFill>
                  <a:schemeClr val="bg1"/>
                </a:solidFill>
                <a:latin typeface="Futura PT Medium" panose="020B0502020204020303" pitchFamily="34" charset="77"/>
                <a:cs typeface="Arial"/>
              </a:rPr>
              <a:t>need </a:t>
            </a:r>
            <a:r>
              <a:rPr lang="en-US" sz="2400" spc="-315" dirty="0">
                <a:solidFill>
                  <a:schemeClr val="bg1"/>
                </a:solidFill>
                <a:latin typeface="Futura PT Medium" panose="020B0502020204020303" pitchFamily="34" charset="77"/>
                <a:cs typeface="Arial"/>
              </a:rPr>
              <a:t> </a:t>
            </a:r>
            <a:r>
              <a:rPr lang="en-US" sz="2400" spc="60" dirty="0">
                <a:solidFill>
                  <a:schemeClr val="bg1"/>
                </a:solidFill>
                <a:latin typeface="Futura PT Medium" panose="020B0502020204020303" pitchFamily="34" charset="77"/>
                <a:cs typeface="Arial"/>
              </a:rPr>
              <a:t>to</a:t>
            </a:r>
            <a:r>
              <a:rPr lang="en-US" sz="2400" spc="-125"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be</a:t>
            </a:r>
            <a:r>
              <a:rPr lang="en-US" sz="2400" spc="-120" dirty="0">
                <a:solidFill>
                  <a:schemeClr val="bg1"/>
                </a:solidFill>
                <a:latin typeface="Futura PT Medium" panose="020B0502020204020303" pitchFamily="34" charset="77"/>
                <a:cs typeface="Arial"/>
              </a:rPr>
              <a:t> </a:t>
            </a:r>
            <a:r>
              <a:rPr lang="en-US" sz="2400" spc="30" dirty="0">
                <a:solidFill>
                  <a:schemeClr val="bg1"/>
                </a:solidFill>
                <a:latin typeface="Futura PT Medium" panose="020B0502020204020303" pitchFamily="34" charset="77"/>
                <a:cs typeface="Arial"/>
              </a:rPr>
              <a:t>defended.</a:t>
            </a:r>
            <a:br>
              <a:rPr lang="en-US" dirty="0">
                <a:solidFill>
                  <a:schemeClr val="bg1"/>
                </a:solidFill>
                <a:latin typeface="Futura PT Medium" panose="020B0502020204020303" pitchFamily="34" charset="77"/>
                <a:cs typeface="Arial"/>
              </a:rPr>
            </a:br>
            <a:endParaRPr lang="en-US" dirty="0">
              <a:solidFill>
                <a:schemeClr val="bg1"/>
              </a:solidFill>
              <a:latin typeface="Futura PT Medium" panose="020B0502020204020303" pitchFamily="34" charset="77"/>
            </a:endParaRPr>
          </a:p>
        </p:txBody>
      </p:sp>
    </p:spTree>
    <p:extLst>
      <p:ext uri="{BB962C8B-B14F-4D97-AF65-F5344CB8AC3E}">
        <p14:creationId xmlns:p14="http://schemas.microsoft.com/office/powerpoint/2010/main" val="103749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D421B-2C0E-5647-B3CB-B5EB7CCF159C}"/>
              </a:ext>
            </a:extLst>
          </p:cNvPr>
          <p:cNvSpPr>
            <a:spLocks noGrp="1"/>
          </p:cNvSpPr>
          <p:nvPr>
            <p:ph type="title"/>
          </p:nvPr>
        </p:nvSpPr>
        <p:spPr>
          <a:xfrm>
            <a:off x="446049" y="612528"/>
            <a:ext cx="10515600" cy="927200"/>
          </a:xfrm>
        </p:spPr>
        <p:txBody>
          <a:bodyPr/>
          <a:lstStyle/>
          <a:p>
            <a:r>
              <a:rPr lang="en-US" b="1" dirty="0">
                <a:solidFill>
                  <a:srgbClr val="40C2CC"/>
                </a:solidFill>
                <a:latin typeface="Klima" panose="02010503040200000003" pitchFamily="2" charset="0"/>
              </a:rPr>
              <a:t>SO, WHAT’S NEXT?</a:t>
            </a:r>
          </a:p>
        </p:txBody>
      </p:sp>
      <p:sp>
        <p:nvSpPr>
          <p:cNvPr id="8" name="Text Placeholder 7">
            <a:extLst>
              <a:ext uri="{FF2B5EF4-FFF2-40B4-BE49-F238E27FC236}">
                <a16:creationId xmlns:a16="http://schemas.microsoft.com/office/drawing/2014/main" id="{44992C67-F66F-4A44-B5E1-CEB4E18FFCE7}"/>
              </a:ext>
            </a:extLst>
          </p:cNvPr>
          <p:cNvSpPr>
            <a:spLocks noGrp="1"/>
          </p:cNvSpPr>
          <p:nvPr>
            <p:ph type="body" idx="1"/>
          </p:nvPr>
        </p:nvSpPr>
        <p:spPr>
          <a:xfrm>
            <a:off x="546060" y="1427513"/>
            <a:ext cx="9856724" cy="459457"/>
          </a:xfrm>
        </p:spPr>
        <p:txBody>
          <a:bodyPr>
            <a:noAutofit/>
          </a:bodyPr>
          <a:lstStyle/>
          <a:p>
            <a:r>
              <a:rPr lang="en-US" sz="1800" dirty="0">
                <a:latin typeface="Futura PT Demi" panose="020B0502020204020303" pitchFamily="34" charset="77"/>
              </a:rPr>
              <a:t>Here are a few actions your community can take to prepare for the impact of  climate change.</a:t>
            </a:r>
          </a:p>
        </p:txBody>
      </p:sp>
      <p:sp>
        <p:nvSpPr>
          <p:cNvPr id="12" name="Content Placeholder 11">
            <a:extLst>
              <a:ext uri="{FF2B5EF4-FFF2-40B4-BE49-F238E27FC236}">
                <a16:creationId xmlns:a16="http://schemas.microsoft.com/office/drawing/2014/main" id="{C57077F0-D8CB-1F49-97D4-46C2AD5B297D}"/>
              </a:ext>
            </a:extLst>
          </p:cNvPr>
          <p:cNvSpPr>
            <a:spLocks noGrp="1"/>
          </p:cNvSpPr>
          <p:nvPr>
            <p:ph sz="half" idx="2"/>
          </p:nvPr>
        </p:nvSpPr>
        <p:spPr>
          <a:xfrm>
            <a:off x="546060" y="2074030"/>
            <a:ext cx="5554192" cy="4312665"/>
          </a:xfrm>
        </p:spPr>
        <p:txBody>
          <a:bodyPr>
            <a:normAutofit fontScale="85000" lnSpcReduction="20000"/>
          </a:bodyPr>
          <a:lstStyle/>
          <a:p>
            <a:pPr marL="0" marR="95885" lvl="0" indent="-190500">
              <a:lnSpc>
                <a:spcPct val="130000"/>
              </a:lnSpc>
              <a:spcBef>
                <a:spcPts val="0"/>
              </a:spcBef>
              <a:buFontTx/>
              <a:buChar char="•"/>
              <a:tabLst>
                <a:tab pos="205104" algn="l"/>
                <a:tab pos="205740" algn="l"/>
              </a:tabLst>
            </a:pPr>
            <a:r>
              <a:rPr lang="en-US" sz="1700" b="1" spc="-35" dirty="0">
                <a:solidFill>
                  <a:srgbClr val="40C2CC"/>
                </a:solidFill>
                <a:latin typeface="Futura PT Demi" panose="020B0502020204020303" pitchFamily="34" charset="77"/>
                <a:cs typeface="Arial"/>
              </a:rPr>
              <a:t>THE</a:t>
            </a:r>
            <a:r>
              <a:rPr lang="en-US" sz="1700" b="1" spc="-110" dirty="0">
                <a:solidFill>
                  <a:srgbClr val="40C2CC"/>
                </a:solidFill>
                <a:latin typeface="Futura PT Demi" panose="020B0502020204020303" pitchFamily="34" charset="77"/>
                <a:cs typeface="Arial"/>
              </a:rPr>
              <a:t> </a:t>
            </a:r>
            <a:r>
              <a:rPr lang="en-US" sz="1700" b="1" dirty="0">
                <a:solidFill>
                  <a:srgbClr val="40C2CC"/>
                </a:solidFill>
                <a:latin typeface="Futura PT Demi" panose="020B0502020204020303" pitchFamily="34" charset="77"/>
                <a:cs typeface="Arial"/>
              </a:rPr>
              <a:t>MAIN</a:t>
            </a:r>
            <a:r>
              <a:rPr lang="en-US" sz="1700" b="1" spc="-110" dirty="0">
                <a:solidFill>
                  <a:srgbClr val="40C2CC"/>
                </a:solidFill>
                <a:latin typeface="Futura PT Demi" panose="020B0502020204020303" pitchFamily="34" charset="77"/>
                <a:cs typeface="Arial"/>
              </a:rPr>
              <a:t> </a:t>
            </a:r>
            <a:r>
              <a:rPr lang="en-US" sz="1700" b="1" spc="-55" dirty="0">
                <a:solidFill>
                  <a:srgbClr val="40C2CC"/>
                </a:solidFill>
                <a:latin typeface="Futura PT Demi" panose="020B0502020204020303" pitchFamily="34" charset="77"/>
                <a:cs typeface="Arial"/>
              </a:rPr>
              <a:t>PROBLEM</a:t>
            </a:r>
            <a:r>
              <a:rPr lang="en-US" sz="1700" b="1" spc="-105"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a:t>
            </a:r>
            <a:r>
              <a:rPr lang="en-US" sz="1700" b="1" spc="-110"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a:t>
            </a:r>
            <a:r>
              <a:rPr lang="en-US" sz="1700" b="1" spc="-105"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a:t>
            </a:r>
            <a:r>
              <a:rPr lang="en-US" sz="1700" b="1" spc="-110" dirty="0">
                <a:solidFill>
                  <a:srgbClr val="40C2CC"/>
                </a:solidFill>
                <a:latin typeface="Futura PT Demi" panose="020B0502020204020303" pitchFamily="34" charset="77"/>
                <a:cs typeface="Arial"/>
              </a:rPr>
              <a:t> </a:t>
            </a:r>
            <a:r>
              <a:rPr lang="en-US" sz="1700" b="1" spc="-35" dirty="0">
                <a:solidFill>
                  <a:srgbClr val="40C2CC"/>
                </a:solidFill>
                <a:latin typeface="Futura PT Demi" panose="020B0502020204020303" pitchFamily="34" charset="77"/>
                <a:cs typeface="Arial"/>
              </a:rPr>
              <a:t>WELL,</a:t>
            </a:r>
            <a:r>
              <a:rPr lang="en-US" sz="1700" b="1" spc="-110" dirty="0">
                <a:solidFill>
                  <a:srgbClr val="40C2CC"/>
                </a:solidFill>
                <a:latin typeface="Futura PT Demi" panose="020B0502020204020303" pitchFamily="34" charset="77"/>
                <a:cs typeface="Arial"/>
              </a:rPr>
              <a:t> </a:t>
            </a:r>
            <a:r>
              <a:rPr lang="en-US" sz="1700" b="1" spc="-20" dirty="0">
                <a:solidFill>
                  <a:srgbClr val="40C2CC"/>
                </a:solidFill>
                <a:latin typeface="Futura PT Demi" panose="020B0502020204020303" pitchFamily="34" charset="77"/>
                <a:cs typeface="Arial"/>
              </a:rPr>
              <a:t>IT’S</a:t>
            </a:r>
            <a:r>
              <a:rPr lang="en-US" sz="1700" b="1" spc="-105" dirty="0">
                <a:solidFill>
                  <a:srgbClr val="40C2CC"/>
                </a:solidFill>
                <a:latin typeface="Futura PT Demi" panose="020B0502020204020303" pitchFamily="34" charset="77"/>
                <a:cs typeface="Arial"/>
              </a:rPr>
              <a:t> </a:t>
            </a:r>
            <a:r>
              <a:rPr lang="en-US" sz="1700" b="1" spc="-55" dirty="0">
                <a:solidFill>
                  <a:srgbClr val="40C2CC"/>
                </a:solidFill>
                <a:latin typeface="Futura PT Demi" panose="020B0502020204020303" pitchFamily="34" charset="77"/>
                <a:cs typeface="Arial"/>
              </a:rPr>
              <a:t>CARS.</a:t>
            </a:r>
            <a:r>
              <a:rPr lang="en-US" sz="1700" b="1" spc="-114" dirty="0">
                <a:solidFill>
                  <a:srgbClr val="40C2CC"/>
                </a:solidFill>
                <a:latin typeface="Futura PT Demi" panose="020B0502020204020303" pitchFamily="34" charset="77"/>
                <a:cs typeface="Arial"/>
              </a:rPr>
              <a:t> </a:t>
            </a:r>
            <a:r>
              <a:rPr lang="en-US" sz="1700" dirty="0">
                <a:latin typeface="Futura PT Book" panose="020B0502020204020303" pitchFamily="34" charset="77"/>
                <a:cs typeface="Arial" panose="020B0604020202020204" pitchFamily="34" charset="0"/>
              </a:rPr>
              <a:t>The</a:t>
            </a:r>
            <a:r>
              <a:rPr lang="en-US" sz="1700" spc="-110"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leading</a:t>
            </a:r>
            <a:r>
              <a:rPr lang="en-US" sz="1700" spc="-114"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source</a:t>
            </a:r>
            <a:r>
              <a:rPr lang="en-US" sz="1700" spc="-114" dirty="0">
                <a:latin typeface="Futura PT Book" panose="020B0502020204020303" pitchFamily="34" charset="77"/>
                <a:cs typeface="Arial" panose="020B0604020202020204" pitchFamily="34" charset="0"/>
              </a:rPr>
              <a:t> </a:t>
            </a:r>
            <a:r>
              <a:rPr lang="en-US" sz="1700" spc="70" dirty="0">
                <a:latin typeface="Futura PT Book" panose="020B0502020204020303" pitchFamily="34" charset="77"/>
                <a:cs typeface="Arial" panose="020B0604020202020204" pitchFamily="34" charset="0"/>
              </a:rPr>
              <a:t>of</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greenhouse</a:t>
            </a:r>
            <a:r>
              <a:rPr lang="en-US" sz="1700" spc="-114" dirty="0">
                <a:latin typeface="Futura PT Book" panose="020B0502020204020303" pitchFamily="34" charset="77"/>
                <a:cs typeface="Arial" panose="020B0604020202020204" pitchFamily="34" charset="0"/>
              </a:rPr>
              <a:t> </a:t>
            </a:r>
            <a:r>
              <a:rPr lang="en-US" sz="1700" spc="5" dirty="0">
                <a:latin typeface="Futura PT Book" panose="020B0502020204020303" pitchFamily="34" charset="77"/>
                <a:cs typeface="Arial" panose="020B0604020202020204" pitchFamily="34" charset="0"/>
              </a:rPr>
              <a:t>gas</a:t>
            </a:r>
            <a:r>
              <a:rPr lang="en-US" sz="1700" spc="-110"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emissions </a:t>
            </a:r>
            <a:r>
              <a:rPr lang="en-US" sz="1700" spc="20" dirty="0">
                <a:latin typeface="Futura PT Book" panose="020B0502020204020303" pitchFamily="34" charset="77"/>
                <a:cs typeface="Arial" panose="020B0604020202020204" pitchFamily="34" charset="0"/>
              </a:rPr>
              <a:t> in</a:t>
            </a:r>
            <a:r>
              <a:rPr lang="en-US" sz="1700" spc="-114"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California</a:t>
            </a:r>
            <a:r>
              <a:rPr lang="en-US" sz="1700" spc="-114"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is</a:t>
            </a:r>
            <a:r>
              <a:rPr lang="en-US" sz="1700" spc="-114" dirty="0">
                <a:latin typeface="Futura PT Book" panose="020B0502020204020303" pitchFamily="34" charset="77"/>
                <a:cs typeface="Arial" panose="020B0604020202020204" pitchFamily="34" charset="0"/>
              </a:rPr>
              <a:t> </a:t>
            </a:r>
            <a:r>
              <a:rPr lang="en-US" sz="1700" spc="55" dirty="0">
                <a:latin typeface="Futura PT Book" panose="020B0502020204020303" pitchFamily="34" charset="77"/>
                <a:cs typeface="Arial" panose="020B0604020202020204" pitchFamily="34" charset="0"/>
              </a:rPr>
              <a:t>from</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the</a:t>
            </a:r>
            <a:r>
              <a:rPr lang="en-US" sz="1700" spc="-114"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transportation</a:t>
            </a:r>
            <a:r>
              <a:rPr lang="en-US" sz="1700" spc="-114"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sector.</a:t>
            </a:r>
            <a:r>
              <a:rPr lang="en-US" sz="1700" spc="-110" dirty="0">
                <a:latin typeface="Futura PT Book" panose="020B0502020204020303" pitchFamily="34" charset="77"/>
                <a:cs typeface="Arial" panose="020B0604020202020204" pitchFamily="34" charset="0"/>
              </a:rPr>
              <a:t> </a:t>
            </a:r>
            <a:r>
              <a:rPr lang="en-US" sz="1700" dirty="0">
                <a:latin typeface="Futura PT Book" panose="020B0502020204020303" pitchFamily="34" charset="77"/>
                <a:cs typeface="Arial" panose="020B0604020202020204" pitchFamily="34" charset="0"/>
              </a:rPr>
              <a:t>How</a:t>
            </a:r>
            <a:r>
              <a:rPr lang="en-US" sz="1700" spc="-114" dirty="0">
                <a:latin typeface="Futura PT Book" panose="020B0502020204020303" pitchFamily="34" charset="77"/>
                <a:cs typeface="Arial" panose="020B0604020202020204" pitchFamily="34" charset="0"/>
              </a:rPr>
              <a:t> </a:t>
            </a:r>
            <a:r>
              <a:rPr lang="en-US" sz="1700" spc="45" dirty="0">
                <a:latin typeface="Futura PT Book" panose="020B0502020204020303" pitchFamily="34" charset="77"/>
                <a:cs typeface="Arial" panose="020B0604020202020204" pitchFamily="34" charset="0"/>
              </a:rPr>
              <a:t>do</a:t>
            </a:r>
            <a:r>
              <a:rPr lang="en-US" sz="1700" spc="-114"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we</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reduce</a:t>
            </a:r>
            <a:r>
              <a:rPr lang="en-US" sz="1700" spc="-114"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those</a:t>
            </a:r>
            <a:r>
              <a:rPr lang="en-US" sz="1700" spc="-114"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emissions?</a:t>
            </a:r>
            <a:r>
              <a:rPr lang="en-US" sz="1700" spc="-114"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First,</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by</a:t>
            </a:r>
            <a:r>
              <a:rPr lang="en-US" sz="1700" spc="30"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building</a:t>
            </a:r>
            <a:r>
              <a:rPr lang="en-US" sz="1700" spc="-114"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affordable</a:t>
            </a:r>
            <a:r>
              <a:rPr lang="en-US" sz="1700" spc="-110"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housing</a:t>
            </a:r>
            <a:r>
              <a:rPr lang="en-US" sz="1700" spc="-110"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near</a:t>
            </a:r>
            <a:r>
              <a:rPr lang="en-US" sz="1700" spc="-110" dirty="0">
                <a:latin typeface="Futura PT Book" panose="020B0502020204020303" pitchFamily="34" charset="77"/>
                <a:cs typeface="Arial" panose="020B0604020202020204" pitchFamily="34" charset="0"/>
              </a:rPr>
              <a:t> </a:t>
            </a:r>
            <a:r>
              <a:rPr lang="en-US" sz="1700" spc="45" dirty="0">
                <a:latin typeface="Futura PT Book" panose="020B0502020204020303" pitchFamily="34" charset="77"/>
                <a:cs typeface="Arial" panose="020B0604020202020204" pitchFamily="34" charset="0"/>
              </a:rPr>
              <a:t>public</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transit corridors,</a:t>
            </a:r>
            <a:r>
              <a:rPr lang="en-US" sz="1700" spc="-110"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and</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by</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creating</a:t>
            </a:r>
            <a:r>
              <a:rPr lang="en-US" sz="1700" spc="-110"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neighborhoods</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that</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promote </a:t>
            </a:r>
            <a:r>
              <a:rPr lang="en-US" sz="1700" spc="-32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biking,</a:t>
            </a:r>
            <a:r>
              <a:rPr lang="en-US" sz="1700" spc="-114"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scootering</a:t>
            </a:r>
            <a:r>
              <a:rPr lang="en-US" sz="1700" spc="-114"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and</a:t>
            </a:r>
            <a:r>
              <a:rPr lang="en-US" sz="1700" spc="-110"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walking.</a:t>
            </a:r>
            <a:r>
              <a:rPr lang="en-US" sz="1700" spc="-114"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Another</a:t>
            </a:r>
            <a:r>
              <a:rPr lang="en-US" sz="1700" spc="-110"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essential</a:t>
            </a:r>
            <a:r>
              <a:rPr lang="en-US" sz="1700" spc="-114"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climate</a:t>
            </a:r>
            <a:r>
              <a:rPr lang="en-US" sz="1700" spc="-110"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strategy</a:t>
            </a:r>
            <a:r>
              <a:rPr lang="en-US" sz="1700" spc="-114"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is</a:t>
            </a:r>
            <a:r>
              <a:rPr lang="en-US" sz="1700" spc="-110" dirty="0">
                <a:latin typeface="Futura PT Book" panose="020B0502020204020303" pitchFamily="34" charset="77"/>
                <a:cs typeface="Arial" panose="020B0604020202020204" pitchFamily="34" charset="0"/>
              </a:rPr>
              <a:t> </a:t>
            </a:r>
            <a:r>
              <a:rPr lang="en-US" sz="1700" spc="60" dirty="0">
                <a:latin typeface="Futura PT Book" panose="020B0502020204020303" pitchFamily="34" charset="77"/>
                <a:cs typeface="Arial" panose="020B0604020202020204" pitchFamily="34" charset="0"/>
              </a:rPr>
              <a:t>to</a:t>
            </a:r>
            <a:r>
              <a:rPr lang="en-US" sz="1700" spc="-114"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encourage</a:t>
            </a:r>
            <a:r>
              <a:rPr lang="en-US" sz="1700" spc="-110"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transition </a:t>
            </a:r>
            <a:r>
              <a:rPr lang="en-US" sz="1700" spc="-320" dirty="0">
                <a:latin typeface="Futura PT Book" panose="020B0502020204020303" pitchFamily="34" charset="77"/>
                <a:cs typeface="Arial" panose="020B0604020202020204" pitchFamily="34" charset="0"/>
              </a:rPr>
              <a:t> </a:t>
            </a:r>
            <a:r>
              <a:rPr lang="en-US" sz="1700" spc="60" dirty="0">
                <a:latin typeface="Futura PT Book" panose="020B0502020204020303" pitchFamily="34" charset="77"/>
                <a:cs typeface="Arial" panose="020B0604020202020204" pitchFamily="34" charset="0"/>
              </a:rPr>
              <a:t>to</a:t>
            </a:r>
            <a:r>
              <a:rPr lang="en-US" sz="1700" spc="-125" dirty="0">
                <a:latin typeface="Futura PT Book" panose="020B0502020204020303" pitchFamily="34" charset="77"/>
                <a:cs typeface="Arial" panose="020B0604020202020204" pitchFamily="34" charset="0"/>
              </a:rPr>
              <a:t> </a:t>
            </a:r>
            <a:r>
              <a:rPr lang="en-US" sz="1700" spc="50" dirty="0">
                <a:latin typeface="Futura PT Book" panose="020B0502020204020303" pitchFamily="34" charset="77"/>
                <a:cs typeface="Arial" panose="020B0604020202020204" pitchFamily="34" charset="0"/>
              </a:rPr>
              <a:t>electric</a:t>
            </a:r>
            <a:r>
              <a:rPr lang="en-US" sz="1700" spc="-120"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and</a:t>
            </a:r>
            <a:r>
              <a:rPr lang="en-US" sz="1700" spc="-12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green-hydrogen fueled</a:t>
            </a:r>
            <a:r>
              <a:rPr lang="en-US" sz="1700" spc="-12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vehicles. </a:t>
            </a:r>
            <a:endParaRPr lang="en-US" sz="1700" spc="25" dirty="0">
              <a:latin typeface="Futura PT Book" panose="020B0502020204020303" pitchFamily="34" charset="77"/>
              <a:cs typeface="Arial"/>
            </a:endParaRPr>
          </a:p>
          <a:p>
            <a:pPr marL="0" marR="95885" indent="-190500">
              <a:lnSpc>
                <a:spcPct val="140000"/>
              </a:lnSpc>
              <a:spcBef>
                <a:spcPts val="0"/>
              </a:spcBef>
              <a:buFontTx/>
              <a:buChar char="•"/>
              <a:tabLst>
                <a:tab pos="205104" algn="l"/>
                <a:tab pos="205740" algn="l"/>
              </a:tabLst>
            </a:pPr>
            <a:r>
              <a:rPr lang="en-US" sz="1700" b="1" spc="-10" dirty="0">
                <a:solidFill>
                  <a:srgbClr val="40C2CC"/>
                </a:solidFill>
                <a:latin typeface="Futura PT Demi" panose="020B0502020204020303" pitchFamily="34" charset="77"/>
                <a:cs typeface="Arial"/>
              </a:rPr>
              <a:t>COMMUNITY</a:t>
            </a:r>
            <a:r>
              <a:rPr lang="en-US" sz="1700" b="1" spc="-114"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CHOICE</a:t>
            </a:r>
            <a:r>
              <a:rPr lang="en-US" sz="1700" b="1" spc="-110" dirty="0">
                <a:solidFill>
                  <a:srgbClr val="40C2CC"/>
                </a:solidFill>
                <a:latin typeface="Futura PT Demi" panose="020B0502020204020303" pitchFamily="34" charset="77"/>
                <a:cs typeface="Arial"/>
              </a:rPr>
              <a:t> </a:t>
            </a:r>
            <a:r>
              <a:rPr lang="en-US" sz="1700" b="1" spc="-70" dirty="0">
                <a:solidFill>
                  <a:srgbClr val="40C2CC"/>
                </a:solidFill>
                <a:latin typeface="Futura PT Demi" panose="020B0502020204020303" pitchFamily="34" charset="77"/>
                <a:cs typeface="Arial"/>
              </a:rPr>
              <a:t>ENERGY.</a:t>
            </a:r>
            <a:r>
              <a:rPr lang="en-US" sz="1700" b="1" spc="-110" dirty="0">
                <a:solidFill>
                  <a:srgbClr val="40C2CC"/>
                </a:solidFill>
                <a:latin typeface="Futura PT Demi" panose="020B0502020204020303" pitchFamily="34" charset="77"/>
                <a:cs typeface="Arial"/>
              </a:rPr>
              <a:t>  </a:t>
            </a:r>
            <a:r>
              <a:rPr lang="en-US" sz="1700" spc="20" dirty="0">
                <a:latin typeface="Futura PT Book" panose="020B0502020204020303" pitchFamily="34" charset="77"/>
                <a:cs typeface="Arial"/>
              </a:rPr>
              <a:t>New </a:t>
            </a:r>
            <a:r>
              <a:rPr lang="en-US" sz="1700" spc="30" dirty="0">
                <a:latin typeface="Futura PT Book" panose="020B0502020204020303" pitchFamily="34" charset="77"/>
                <a:cs typeface="Arial"/>
              </a:rPr>
              <a:t>municipal</a:t>
            </a:r>
            <a:r>
              <a:rPr lang="en-US" sz="1700" spc="-114" dirty="0">
                <a:latin typeface="Futura PT Book" panose="020B0502020204020303" pitchFamily="34" charset="77"/>
                <a:cs typeface="Arial"/>
              </a:rPr>
              <a:t> </a:t>
            </a:r>
            <a:r>
              <a:rPr lang="en-US" sz="1700" spc="25" dirty="0">
                <a:latin typeface="Futura PT Book" panose="020B0502020204020303" pitchFamily="34" charset="77"/>
                <a:cs typeface="Arial"/>
              </a:rPr>
              <a:t>programs</a:t>
            </a:r>
            <a:r>
              <a:rPr lang="en-US" sz="1700" spc="-114" dirty="0">
                <a:latin typeface="Futura PT Book" panose="020B0502020204020303" pitchFamily="34" charset="77"/>
                <a:cs typeface="Arial"/>
              </a:rPr>
              <a:t> </a:t>
            </a:r>
            <a:r>
              <a:rPr lang="en-US" sz="1700" spc="15" dirty="0">
                <a:latin typeface="Futura PT Book" panose="020B0502020204020303" pitchFamily="34" charset="77"/>
                <a:cs typeface="Arial"/>
              </a:rPr>
              <a:t>allow</a:t>
            </a:r>
            <a:r>
              <a:rPr lang="en-US" sz="1700" spc="-120" dirty="0">
                <a:latin typeface="Futura PT Book" panose="020B0502020204020303" pitchFamily="34" charset="77"/>
                <a:cs typeface="Arial"/>
              </a:rPr>
              <a:t> </a:t>
            </a:r>
            <a:r>
              <a:rPr lang="en-US" sz="1700" spc="20" dirty="0">
                <a:latin typeface="Futura PT Book" panose="020B0502020204020303" pitchFamily="34" charset="77"/>
                <a:cs typeface="Arial"/>
              </a:rPr>
              <a:t>households </a:t>
            </a:r>
            <a:r>
              <a:rPr lang="en-US" sz="1700" spc="-320" dirty="0">
                <a:latin typeface="Futura PT Book" panose="020B0502020204020303" pitchFamily="34" charset="77"/>
                <a:cs typeface="Arial"/>
              </a:rPr>
              <a:t> </a:t>
            </a:r>
            <a:r>
              <a:rPr lang="en-US" sz="1700" spc="60" dirty="0">
                <a:latin typeface="Futura PT Book" panose="020B0502020204020303" pitchFamily="34" charset="77"/>
                <a:cs typeface="Arial"/>
              </a:rPr>
              <a:t>to</a:t>
            </a:r>
            <a:r>
              <a:rPr lang="en-US" sz="1700" spc="-100" dirty="0">
                <a:latin typeface="Futura PT Book" panose="020B0502020204020303" pitchFamily="34" charset="77"/>
                <a:cs typeface="Arial"/>
              </a:rPr>
              <a:t> </a:t>
            </a:r>
            <a:r>
              <a:rPr lang="en-US" sz="1700" spc="30" dirty="0">
                <a:latin typeface="Futura PT Book" panose="020B0502020204020303" pitchFamily="34" charset="77"/>
                <a:cs typeface="Arial"/>
              </a:rPr>
              <a:t>choose</a:t>
            </a:r>
            <a:r>
              <a:rPr lang="en-US" sz="1700" spc="-100" dirty="0">
                <a:latin typeface="Futura PT Book" panose="020B0502020204020303" pitchFamily="34" charset="77"/>
                <a:cs typeface="Arial"/>
              </a:rPr>
              <a:t> </a:t>
            </a:r>
            <a:r>
              <a:rPr lang="en-US" sz="1700" spc="20" dirty="0">
                <a:latin typeface="Futura PT Book" panose="020B0502020204020303" pitchFamily="34" charset="77"/>
                <a:cs typeface="Arial"/>
              </a:rPr>
              <a:t>how</a:t>
            </a:r>
            <a:r>
              <a:rPr lang="en-US" sz="1700" spc="-100" dirty="0">
                <a:latin typeface="Futura PT Book" panose="020B0502020204020303" pitchFamily="34" charset="77"/>
                <a:cs typeface="Arial"/>
              </a:rPr>
              <a:t> </a:t>
            </a:r>
            <a:r>
              <a:rPr lang="en-US" sz="1700" spc="35" dirty="0">
                <a:latin typeface="Futura PT Book" panose="020B0502020204020303" pitchFamily="34" charset="77"/>
                <a:cs typeface="Arial"/>
              </a:rPr>
              <a:t>much</a:t>
            </a:r>
            <a:r>
              <a:rPr lang="en-US" sz="1700" spc="-100" dirty="0">
                <a:latin typeface="Futura PT Book" panose="020B0502020204020303" pitchFamily="34" charset="77"/>
                <a:cs typeface="Arial"/>
              </a:rPr>
              <a:t> </a:t>
            </a:r>
            <a:r>
              <a:rPr lang="en-US" sz="1700" spc="70" dirty="0">
                <a:latin typeface="Futura PT Book" panose="020B0502020204020303" pitchFamily="34" charset="77"/>
                <a:cs typeface="Arial"/>
              </a:rPr>
              <a:t>of</a:t>
            </a:r>
            <a:r>
              <a:rPr lang="en-US" sz="1700" spc="-100" dirty="0">
                <a:latin typeface="Futura PT Book" panose="020B0502020204020303" pitchFamily="34" charset="77"/>
                <a:cs typeface="Arial"/>
              </a:rPr>
              <a:t> </a:t>
            </a:r>
            <a:r>
              <a:rPr lang="en-US" sz="1700" spc="40" dirty="0">
                <a:latin typeface="Futura PT Book" panose="020B0502020204020303" pitchFamily="34" charset="77"/>
                <a:cs typeface="Arial"/>
              </a:rPr>
              <a:t>their</a:t>
            </a:r>
            <a:r>
              <a:rPr lang="en-US" sz="1700" spc="-100" dirty="0">
                <a:latin typeface="Futura PT Book" panose="020B0502020204020303" pitchFamily="34" charset="77"/>
                <a:cs typeface="Arial"/>
              </a:rPr>
              <a:t> </a:t>
            </a:r>
            <a:r>
              <a:rPr lang="en-US" sz="1700" spc="25" dirty="0">
                <a:latin typeface="Futura PT Book" panose="020B0502020204020303" pitchFamily="34" charset="77"/>
                <a:cs typeface="Arial"/>
              </a:rPr>
              <a:t>energy</a:t>
            </a:r>
            <a:r>
              <a:rPr lang="en-US" sz="1700" spc="-100" dirty="0">
                <a:latin typeface="Futura PT Book" panose="020B0502020204020303" pitchFamily="34" charset="77"/>
                <a:cs typeface="Arial"/>
              </a:rPr>
              <a:t> </a:t>
            </a:r>
            <a:r>
              <a:rPr lang="en-US" sz="1700" spc="30" dirty="0">
                <a:latin typeface="Futura PT Book" panose="020B0502020204020303" pitchFamily="34" charset="77"/>
                <a:cs typeface="Arial"/>
              </a:rPr>
              <a:t>comes</a:t>
            </a:r>
            <a:r>
              <a:rPr lang="en-US" sz="1700" spc="-100" dirty="0">
                <a:latin typeface="Futura PT Book" panose="020B0502020204020303" pitchFamily="34" charset="77"/>
                <a:cs typeface="Arial"/>
              </a:rPr>
              <a:t> </a:t>
            </a:r>
            <a:r>
              <a:rPr lang="en-US" sz="1700" spc="55" dirty="0">
                <a:latin typeface="Futura PT Book" panose="020B0502020204020303" pitchFamily="34" charset="77"/>
                <a:cs typeface="Arial"/>
              </a:rPr>
              <a:t>from</a:t>
            </a:r>
            <a:r>
              <a:rPr lang="en-US" sz="1700" spc="-100" dirty="0">
                <a:latin typeface="Futura PT Book" panose="020B0502020204020303" pitchFamily="34" charset="77"/>
                <a:cs typeface="Arial"/>
              </a:rPr>
              <a:t> </a:t>
            </a:r>
            <a:r>
              <a:rPr lang="en-US" sz="1700" spc="20" dirty="0">
                <a:latin typeface="Futura PT Book" panose="020B0502020204020303" pitchFamily="34" charset="77"/>
                <a:cs typeface="Arial"/>
              </a:rPr>
              <a:t>renewable</a:t>
            </a:r>
            <a:r>
              <a:rPr lang="en-US" sz="1700" spc="-100" dirty="0">
                <a:latin typeface="Futura PT Book" panose="020B0502020204020303" pitchFamily="34" charset="77"/>
                <a:cs typeface="Arial"/>
              </a:rPr>
              <a:t> </a:t>
            </a:r>
            <a:r>
              <a:rPr lang="en-US" sz="1700" spc="20" dirty="0">
                <a:latin typeface="Futura PT Book" panose="020B0502020204020303" pitchFamily="34" charset="77"/>
                <a:cs typeface="Arial"/>
              </a:rPr>
              <a:t>resources, thereby l</a:t>
            </a:r>
            <a:r>
              <a:rPr lang="en-US" sz="1700" spc="25" dirty="0">
                <a:latin typeface="Futura PT Book" panose="020B0502020204020303" pitchFamily="34" charset="77"/>
                <a:cs typeface="Arial"/>
              </a:rPr>
              <a:t>o</a:t>
            </a:r>
            <a:r>
              <a:rPr lang="en-US" sz="1700" spc="35" dirty="0">
                <a:latin typeface="Futura PT Book" panose="020B0502020204020303" pitchFamily="34" charset="77"/>
                <a:cs typeface="Arial"/>
              </a:rPr>
              <a:t>wering</a:t>
            </a:r>
            <a:r>
              <a:rPr lang="en-US" sz="1700" spc="-120" dirty="0">
                <a:latin typeface="Futura PT Book" panose="020B0502020204020303" pitchFamily="34" charset="77"/>
                <a:cs typeface="Arial"/>
              </a:rPr>
              <a:t> </a:t>
            </a:r>
            <a:r>
              <a:rPr lang="en-US" sz="1700" spc="25" dirty="0">
                <a:latin typeface="Futura PT Book" panose="020B0502020204020303" pitchFamily="34" charset="77"/>
                <a:cs typeface="Arial"/>
              </a:rPr>
              <a:t>greenhouse</a:t>
            </a:r>
            <a:r>
              <a:rPr lang="en-US" sz="1700" spc="-120" dirty="0">
                <a:latin typeface="Futura PT Book" panose="020B0502020204020303" pitchFamily="34" charset="77"/>
                <a:cs typeface="Arial"/>
              </a:rPr>
              <a:t> </a:t>
            </a:r>
            <a:r>
              <a:rPr lang="en-US" sz="1700" spc="5" dirty="0">
                <a:latin typeface="Futura PT Book" panose="020B0502020204020303" pitchFamily="34" charset="77"/>
                <a:cs typeface="Arial"/>
              </a:rPr>
              <a:t>gas</a:t>
            </a:r>
            <a:r>
              <a:rPr lang="en-US" sz="1700" spc="-120" dirty="0">
                <a:latin typeface="Futura PT Book" panose="020B0502020204020303" pitchFamily="34" charset="77"/>
                <a:cs typeface="Arial"/>
              </a:rPr>
              <a:t> </a:t>
            </a:r>
            <a:r>
              <a:rPr lang="en-US" sz="1700" spc="15" dirty="0">
                <a:latin typeface="Futura PT Book" panose="020B0502020204020303" pitchFamily="34" charset="77"/>
                <a:cs typeface="Arial"/>
              </a:rPr>
              <a:t>emissions</a:t>
            </a:r>
            <a:r>
              <a:rPr lang="en-US" sz="1700" spc="-120" dirty="0">
                <a:latin typeface="Futura PT Book" panose="020B0502020204020303" pitchFamily="34" charset="77"/>
                <a:cs typeface="Arial"/>
              </a:rPr>
              <a:t> </a:t>
            </a:r>
            <a:r>
              <a:rPr lang="en-US" sz="1700" spc="10" dirty="0">
                <a:latin typeface="Futura PT Book" panose="020B0502020204020303" pitchFamily="34" charset="77"/>
                <a:cs typeface="Arial"/>
              </a:rPr>
              <a:t>and</a:t>
            </a:r>
            <a:r>
              <a:rPr lang="en-US" sz="1700" spc="-120" dirty="0">
                <a:latin typeface="Futura PT Book" panose="020B0502020204020303" pitchFamily="34" charset="77"/>
                <a:cs typeface="Arial"/>
              </a:rPr>
              <a:t> </a:t>
            </a:r>
            <a:r>
              <a:rPr lang="en-US" sz="1700" spc="25" dirty="0">
                <a:latin typeface="Futura PT Book" panose="020B0502020204020303" pitchFamily="34" charset="77"/>
                <a:cs typeface="Arial"/>
              </a:rPr>
              <a:t>ensuring</a:t>
            </a:r>
            <a:r>
              <a:rPr lang="en-US" sz="1700" spc="-120" dirty="0">
                <a:latin typeface="Futura PT Book" panose="020B0502020204020303" pitchFamily="34" charset="77"/>
                <a:cs typeface="Arial"/>
              </a:rPr>
              <a:t> </a:t>
            </a:r>
            <a:r>
              <a:rPr lang="en-US" sz="1700" spc="35" dirty="0">
                <a:latin typeface="Futura PT Book" panose="020B0502020204020303" pitchFamily="34" charset="77"/>
                <a:cs typeface="Arial"/>
              </a:rPr>
              <a:t>ele</a:t>
            </a:r>
            <a:r>
              <a:rPr lang="en-US" sz="1700" spc="15" dirty="0">
                <a:latin typeface="Futura PT Book" panose="020B0502020204020303" pitchFamily="34" charset="77"/>
                <a:cs typeface="Arial"/>
              </a:rPr>
              <a:t>c</a:t>
            </a:r>
            <a:r>
              <a:rPr lang="en-US" sz="1700" spc="60" dirty="0">
                <a:latin typeface="Futura PT Book" panose="020B0502020204020303" pitchFamily="34" charset="77"/>
                <a:cs typeface="Arial"/>
              </a:rPr>
              <a:t>tricity</a:t>
            </a:r>
            <a:r>
              <a:rPr lang="en-US" sz="1700" spc="-120" dirty="0">
                <a:latin typeface="Futura PT Book" panose="020B0502020204020303" pitchFamily="34" charset="77"/>
                <a:cs typeface="Arial"/>
              </a:rPr>
              <a:t> </a:t>
            </a:r>
            <a:r>
              <a:rPr lang="en-US" sz="1700" spc="45" dirty="0">
                <a:latin typeface="Futura PT Book" panose="020B0502020204020303" pitchFamily="34" charset="77"/>
                <a:cs typeface="Arial"/>
              </a:rPr>
              <a:t>grid</a:t>
            </a:r>
            <a:r>
              <a:rPr lang="en-US" sz="1700" spc="-120" dirty="0">
                <a:latin typeface="Futura PT Book" panose="020B0502020204020303" pitchFamily="34" charset="77"/>
                <a:cs typeface="Arial"/>
              </a:rPr>
              <a:t> </a:t>
            </a:r>
            <a:r>
              <a:rPr lang="en-US" sz="1700" spc="30" dirty="0">
                <a:latin typeface="Futura PT Book" panose="020B0502020204020303" pitchFamily="34" charset="77"/>
                <a:cs typeface="Arial"/>
              </a:rPr>
              <a:t>r</a:t>
            </a:r>
            <a:r>
              <a:rPr lang="en-US" sz="1700" spc="40" dirty="0">
                <a:latin typeface="Futura PT Book" panose="020B0502020204020303" pitchFamily="34" charset="77"/>
                <a:cs typeface="Arial"/>
              </a:rPr>
              <a:t>e</a:t>
            </a:r>
            <a:r>
              <a:rPr lang="en-US" sz="1700" spc="15" dirty="0">
                <a:latin typeface="Futura PT Book" panose="020B0502020204020303" pitchFamily="34" charset="77"/>
                <a:cs typeface="Arial"/>
              </a:rPr>
              <a:t>silience. Desert Community Energy in Palm Springs and Rancho Mirage Energy Authority are two local examples.</a:t>
            </a:r>
            <a:endParaRPr lang="en-US" sz="1700" b="1" spc="15" dirty="0">
              <a:latin typeface="Futura PT Book" panose="020B0502020204020303" pitchFamily="34" charset="77"/>
              <a:cs typeface="Arial"/>
            </a:endParaRPr>
          </a:p>
          <a:p>
            <a:pPr marL="0" marR="95885" indent="-190500">
              <a:lnSpc>
                <a:spcPct val="140000"/>
              </a:lnSpc>
              <a:spcBef>
                <a:spcPts val="0"/>
              </a:spcBef>
              <a:buFontTx/>
              <a:buChar char="•"/>
              <a:tabLst>
                <a:tab pos="205104" algn="l"/>
                <a:tab pos="205740" algn="l"/>
              </a:tabLst>
            </a:pPr>
            <a:r>
              <a:rPr lang="en-US" sz="1700" b="1" spc="-45" dirty="0">
                <a:solidFill>
                  <a:srgbClr val="40C2CC"/>
                </a:solidFill>
                <a:latin typeface="Futura PT Demi" panose="020B0502020204020303" pitchFamily="34" charset="77"/>
                <a:cs typeface="Arial"/>
              </a:rPr>
              <a:t>COOL</a:t>
            </a:r>
            <a:r>
              <a:rPr lang="en-US" sz="1700" b="1" spc="-110" dirty="0">
                <a:solidFill>
                  <a:srgbClr val="40C2CC"/>
                </a:solidFill>
                <a:latin typeface="Futura PT Demi" panose="020B0502020204020303" pitchFamily="34" charset="77"/>
                <a:cs typeface="Arial"/>
              </a:rPr>
              <a:t> </a:t>
            </a:r>
            <a:r>
              <a:rPr lang="en-US" sz="1700" b="1" spc="-45" dirty="0">
                <a:solidFill>
                  <a:srgbClr val="40C2CC"/>
                </a:solidFill>
                <a:latin typeface="Futura PT Demi" panose="020B0502020204020303" pitchFamily="34" charset="77"/>
                <a:cs typeface="Arial"/>
              </a:rPr>
              <a:t>DOWN</a:t>
            </a:r>
            <a:r>
              <a:rPr lang="en-US" sz="1700" b="1" spc="-110" dirty="0">
                <a:solidFill>
                  <a:srgbClr val="40C2CC"/>
                </a:solidFill>
                <a:latin typeface="Futura PT Demi" panose="020B0502020204020303" pitchFamily="34" charset="77"/>
                <a:cs typeface="Arial"/>
              </a:rPr>
              <a:t> </a:t>
            </a:r>
            <a:r>
              <a:rPr lang="en-US" sz="1700" b="1" spc="-65" dirty="0">
                <a:solidFill>
                  <a:srgbClr val="40C2CC"/>
                </a:solidFill>
                <a:latin typeface="Futura PT Demi" panose="020B0502020204020303" pitchFamily="34" charset="77"/>
                <a:cs typeface="Arial"/>
              </a:rPr>
              <a:t>NOW.</a:t>
            </a:r>
            <a:r>
              <a:rPr lang="en-US" sz="1700" b="1" spc="110" dirty="0">
                <a:solidFill>
                  <a:srgbClr val="40C2CC"/>
                </a:solidFill>
                <a:latin typeface="Futura PT Demi" panose="020B0502020204020303" pitchFamily="34" charset="77"/>
                <a:cs typeface="Arial"/>
              </a:rPr>
              <a:t> </a:t>
            </a:r>
            <a:r>
              <a:rPr lang="en-US" sz="1700" spc="15" dirty="0">
                <a:latin typeface="Futura PT Book" panose="020B0502020204020303" pitchFamily="34" charset="77"/>
                <a:cs typeface="Arial"/>
              </a:rPr>
              <a:t>Cool </a:t>
            </a:r>
            <a:r>
              <a:rPr lang="en-US" sz="1700" spc="40" dirty="0">
                <a:latin typeface="Futura PT Book" panose="020B0502020204020303" pitchFamily="34" charset="77"/>
                <a:cs typeface="Arial"/>
              </a:rPr>
              <a:t>roofs</a:t>
            </a:r>
            <a:r>
              <a:rPr lang="en-US" sz="1700" spc="-110" dirty="0">
                <a:latin typeface="Futura PT Book" panose="020B0502020204020303" pitchFamily="34" charset="77"/>
                <a:cs typeface="Arial"/>
              </a:rPr>
              <a:t> </a:t>
            </a:r>
            <a:r>
              <a:rPr lang="en-US" sz="1700" spc="45" dirty="0">
                <a:latin typeface="Futura PT Book" panose="020B0502020204020303" pitchFamily="34" charset="77"/>
                <a:cs typeface="Arial"/>
              </a:rPr>
              <a:t>cool-down</a:t>
            </a:r>
            <a:r>
              <a:rPr lang="en-US" sz="1700" spc="-114" dirty="0">
                <a:latin typeface="Futura PT Book" panose="020B0502020204020303" pitchFamily="34" charset="77"/>
                <a:cs typeface="Arial"/>
              </a:rPr>
              <a:t> </a:t>
            </a:r>
            <a:r>
              <a:rPr lang="en-US" sz="1700" spc="25" dirty="0">
                <a:latin typeface="Futura PT Book" panose="020B0502020204020303" pitchFamily="34" charset="77"/>
                <a:cs typeface="Arial"/>
              </a:rPr>
              <a:t>buildings,</a:t>
            </a:r>
            <a:r>
              <a:rPr lang="en-US" sz="1700" spc="-114" dirty="0">
                <a:latin typeface="Futura PT Book" panose="020B0502020204020303" pitchFamily="34" charset="77"/>
                <a:cs typeface="Arial"/>
              </a:rPr>
              <a:t> </a:t>
            </a:r>
            <a:r>
              <a:rPr lang="en-US" sz="1700" spc="50" dirty="0">
                <a:latin typeface="Futura PT Book" panose="020B0502020204020303" pitchFamily="34" charset="77"/>
                <a:cs typeface="Arial"/>
              </a:rPr>
              <a:t>protect</a:t>
            </a:r>
            <a:r>
              <a:rPr lang="en-US" sz="1700" spc="-114" dirty="0">
                <a:latin typeface="Futura PT Book" panose="020B0502020204020303" pitchFamily="34" charset="77"/>
                <a:cs typeface="Arial"/>
              </a:rPr>
              <a:t> </a:t>
            </a:r>
            <a:r>
              <a:rPr lang="en-US" sz="1700" spc="40" dirty="0">
                <a:latin typeface="Futura PT Book" panose="020B0502020204020303" pitchFamily="34" charset="77"/>
                <a:cs typeface="Arial"/>
              </a:rPr>
              <a:t>the</a:t>
            </a:r>
            <a:r>
              <a:rPr lang="en-US" sz="1700" spc="-110" dirty="0">
                <a:latin typeface="Futura PT Book" panose="020B0502020204020303" pitchFamily="34" charset="77"/>
                <a:cs typeface="Arial"/>
              </a:rPr>
              <a:t> </a:t>
            </a:r>
            <a:r>
              <a:rPr lang="en-US" sz="1700" spc="35" dirty="0">
                <a:latin typeface="Futura PT Book" panose="020B0502020204020303" pitchFamily="34" charset="77"/>
                <a:cs typeface="Arial"/>
              </a:rPr>
              <a:t>people </a:t>
            </a:r>
            <a:r>
              <a:rPr lang="en-US" sz="1700" spc="-320" dirty="0">
                <a:latin typeface="Futura PT Book" panose="020B0502020204020303" pitchFamily="34" charset="77"/>
                <a:cs typeface="Arial"/>
              </a:rPr>
              <a:t> </a:t>
            </a:r>
            <a:r>
              <a:rPr lang="en-US" sz="1700" spc="15" dirty="0">
                <a:latin typeface="Futura PT Book" panose="020B0502020204020303" pitchFamily="34" charset="77"/>
                <a:cs typeface="Arial"/>
              </a:rPr>
              <a:t>indoors,</a:t>
            </a:r>
            <a:r>
              <a:rPr lang="en-US" sz="1700" spc="-120" dirty="0">
                <a:latin typeface="Futura PT Book" panose="020B0502020204020303" pitchFamily="34" charset="77"/>
                <a:cs typeface="Arial"/>
              </a:rPr>
              <a:t> </a:t>
            </a:r>
            <a:r>
              <a:rPr lang="en-US" sz="1700" spc="40" dirty="0">
                <a:latin typeface="Futura PT Book" panose="020B0502020204020303" pitchFamily="34" charset="77"/>
                <a:cs typeface="Arial"/>
              </a:rPr>
              <a:t>reduce</a:t>
            </a:r>
            <a:r>
              <a:rPr lang="en-US" sz="1700" spc="-114" dirty="0">
                <a:latin typeface="Futura PT Book" panose="020B0502020204020303" pitchFamily="34" charset="77"/>
                <a:cs typeface="Arial"/>
              </a:rPr>
              <a:t> </a:t>
            </a:r>
            <a:r>
              <a:rPr lang="en-US" sz="1700" spc="25" dirty="0">
                <a:latin typeface="Futura PT Book" panose="020B0502020204020303" pitchFamily="34" charset="77"/>
                <a:cs typeface="Arial"/>
              </a:rPr>
              <a:t>energy</a:t>
            </a:r>
            <a:r>
              <a:rPr lang="en-US" sz="1700" spc="-120" dirty="0">
                <a:latin typeface="Futura PT Book" panose="020B0502020204020303" pitchFamily="34" charset="77"/>
                <a:cs typeface="Arial"/>
              </a:rPr>
              <a:t> </a:t>
            </a:r>
            <a:r>
              <a:rPr lang="en-US" sz="1700" spc="35" dirty="0">
                <a:latin typeface="Futura PT Book" panose="020B0502020204020303" pitchFamily="34" charset="77"/>
                <a:cs typeface="Arial"/>
              </a:rPr>
              <a:t>consumption</a:t>
            </a:r>
            <a:r>
              <a:rPr lang="en-US" sz="1700" spc="-120" dirty="0">
                <a:latin typeface="Futura PT Book" panose="020B0502020204020303" pitchFamily="34" charset="77"/>
                <a:cs typeface="Arial"/>
              </a:rPr>
              <a:t> </a:t>
            </a:r>
            <a:r>
              <a:rPr lang="en-US" sz="1700" spc="10" dirty="0">
                <a:latin typeface="Futura PT Book" panose="020B0502020204020303" pitchFamily="34" charset="77"/>
                <a:cs typeface="Arial"/>
              </a:rPr>
              <a:t>and</a:t>
            </a:r>
            <a:r>
              <a:rPr lang="en-US" sz="1700" spc="-120" dirty="0">
                <a:latin typeface="Futura PT Book" panose="020B0502020204020303" pitchFamily="34" charset="77"/>
                <a:cs typeface="Arial"/>
              </a:rPr>
              <a:t> </a:t>
            </a:r>
            <a:r>
              <a:rPr lang="en-US" sz="1700" spc="20" dirty="0">
                <a:latin typeface="Futura PT Book" panose="020B0502020204020303" pitchFamily="34" charset="77"/>
                <a:cs typeface="Arial"/>
              </a:rPr>
              <a:t>even</a:t>
            </a:r>
            <a:r>
              <a:rPr lang="en-US" sz="1700" spc="-114" dirty="0">
                <a:latin typeface="Futura PT Book" panose="020B0502020204020303" pitchFamily="34" charset="77"/>
                <a:cs typeface="Arial"/>
              </a:rPr>
              <a:t> </a:t>
            </a:r>
            <a:r>
              <a:rPr lang="en-US" sz="1700" spc="40" dirty="0">
                <a:latin typeface="Futura PT Book" panose="020B0502020204020303" pitchFamily="34" charset="77"/>
                <a:cs typeface="Arial"/>
              </a:rPr>
              <a:t>reduce</a:t>
            </a:r>
            <a:r>
              <a:rPr lang="en-US" sz="1700" spc="-120" dirty="0">
                <a:latin typeface="Futura PT Book" panose="020B0502020204020303" pitchFamily="34" charset="77"/>
                <a:cs typeface="Arial"/>
              </a:rPr>
              <a:t> </a:t>
            </a:r>
            <a:r>
              <a:rPr lang="en-US" sz="1700" spc="10" dirty="0">
                <a:latin typeface="Futura PT Book" panose="020B0502020204020303" pitchFamily="34" charset="77"/>
                <a:cs typeface="Arial"/>
              </a:rPr>
              <a:t>smog.</a:t>
            </a:r>
            <a:endParaRPr lang="en-US" sz="1700" dirty="0">
              <a:latin typeface="Futura PT Book" panose="020B0502020204020303" pitchFamily="34" charset="77"/>
              <a:cs typeface="Arial"/>
            </a:endParaRPr>
          </a:p>
          <a:p>
            <a:pPr marL="205104" marR="95885" indent="-190500">
              <a:lnSpc>
                <a:spcPct val="118100"/>
              </a:lnSpc>
              <a:spcBef>
                <a:spcPts val="5"/>
              </a:spcBef>
              <a:buFontTx/>
              <a:buChar char="•"/>
              <a:tabLst>
                <a:tab pos="205104" algn="l"/>
                <a:tab pos="205740" algn="l"/>
              </a:tabLst>
            </a:pPr>
            <a:endParaRPr lang="en-US" sz="1400" dirty="0">
              <a:latin typeface="Futura PT Book" panose="020B0502020204020303" pitchFamily="34" charset="77"/>
              <a:cs typeface="Arial"/>
            </a:endParaRPr>
          </a:p>
          <a:p>
            <a:endParaRPr lang="en-US" sz="1400" dirty="0">
              <a:latin typeface="Futura PT Book" panose="020B0502020204020303" pitchFamily="34" charset="77"/>
              <a:cs typeface="Arial" panose="020B0604020202020204" pitchFamily="34" charset="0"/>
            </a:endParaRPr>
          </a:p>
        </p:txBody>
      </p:sp>
      <p:sp>
        <p:nvSpPr>
          <p:cNvPr id="14" name="Content Placeholder 13">
            <a:extLst>
              <a:ext uri="{FF2B5EF4-FFF2-40B4-BE49-F238E27FC236}">
                <a16:creationId xmlns:a16="http://schemas.microsoft.com/office/drawing/2014/main" id="{7B0427DD-9C00-E041-B6C9-F1183028F0A7}"/>
              </a:ext>
            </a:extLst>
          </p:cNvPr>
          <p:cNvSpPr>
            <a:spLocks noGrp="1"/>
          </p:cNvSpPr>
          <p:nvPr>
            <p:ph sz="quarter" idx="4"/>
          </p:nvPr>
        </p:nvSpPr>
        <p:spPr>
          <a:xfrm>
            <a:off x="6096000" y="2074030"/>
            <a:ext cx="5813766" cy="5476648"/>
          </a:xfrm>
        </p:spPr>
        <p:txBody>
          <a:bodyPr>
            <a:noAutofit/>
          </a:bodyPr>
          <a:lstStyle/>
          <a:p>
            <a:pPr marL="254000" marR="154940" lvl="0" indent="-190500">
              <a:lnSpc>
                <a:spcPct val="120000"/>
              </a:lnSpc>
              <a:spcBef>
                <a:spcPts val="300"/>
              </a:spcBef>
              <a:buFontTx/>
              <a:buChar char="•"/>
              <a:tabLst>
                <a:tab pos="253365" algn="l"/>
                <a:tab pos="254000" algn="l"/>
              </a:tabLst>
            </a:pPr>
            <a:r>
              <a:rPr lang="en-US" sz="1400" b="1" spc="-20" dirty="0">
                <a:solidFill>
                  <a:srgbClr val="40C2CC"/>
                </a:solidFill>
                <a:latin typeface="Futura PT Demi" panose="020B0502020204020303" pitchFamily="34" charset="77"/>
                <a:cs typeface="Arial"/>
              </a:rPr>
              <a:t>JOIN </a:t>
            </a:r>
            <a:r>
              <a:rPr lang="en-US" sz="1400" b="1" spc="-25" dirty="0">
                <a:solidFill>
                  <a:srgbClr val="40C2CC"/>
                </a:solidFill>
                <a:latin typeface="Futura PT Demi" panose="020B0502020204020303" pitchFamily="34" charset="77"/>
                <a:cs typeface="Arial"/>
              </a:rPr>
              <a:t>A </a:t>
            </a:r>
            <a:r>
              <a:rPr lang="en-US" sz="1400" b="1" spc="-30" dirty="0">
                <a:solidFill>
                  <a:srgbClr val="40C2CC"/>
                </a:solidFill>
                <a:latin typeface="Futura PT Demi" panose="020B0502020204020303" pitchFamily="34" charset="77"/>
                <a:cs typeface="Arial"/>
              </a:rPr>
              <a:t>CLIMATE </a:t>
            </a:r>
            <a:r>
              <a:rPr lang="en-US" sz="1400" b="1" spc="-45" dirty="0">
                <a:solidFill>
                  <a:srgbClr val="40C2CC"/>
                </a:solidFill>
                <a:latin typeface="Futura PT Demi" panose="020B0502020204020303" pitchFamily="34" charset="77"/>
                <a:cs typeface="Arial"/>
              </a:rPr>
              <a:t>COLLABORATIVE. </a:t>
            </a:r>
            <a:r>
              <a:rPr lang="en-US" sz="1400" dirty="0">
                <a:latin typeface="Futura PT Book" panose="020B0502020204020303" pitchFamily="34" charset="77"/>
                <a:cs typeface="Arial"/>
              </a:rPr>
              <a:t>The Inland Southern California Climate Collaborative (ISC3) is a membership organization fostering a network of local leaders throughout Imperial, San Bernardino and Riverside counties to address climate change mitigation and adaptation.</a:t>
            </a:r>
          </a:p>
          <a:p>
            <a:pPr marL="254000" marR="154940" lvl="0" indent="-190500">
              <a:lnSpc>
                <a:spcPct val="120000"/>
              </a:lnSpc>
              <a:spcBef>
                <a:spcPts val="300"/>
              </a:spcBef>
              <a:buFontTx/>
              <a:buChar char="•"/>
              <a:tabLst>
                <a:tab pos="253365" algn="l"/>
                <a:tab pos="254000" algn="l"/>
              </a:tabLst>
            </a:pPr>
            <a:r>
              <a:rPr lang="en-US" sz="1400" b="1" spc="-75" dirty="0">
                <a:solidFill>
                  <a:srgbClr val="40C2CC"/>
                </a:solidFill>
                <a:latin typeface="Futura PT Demi" panose="020B0502020204020303" pitchFamily="34" charset="77"/>
                <a:cs typeface="Arial"/>
              </a:rPr>
              <a:t>WATER </a:t>
            </a:r>
            <a:r>
              <a:rPr lang="en-US" sz="1400" b="1" spc="-30" dirty="0">
                <a:solidFill>
                  <a:srgbClr val="40C2CC"/>
                </a:solidFill>
                <a:latin typeface="Futura PT Demi" panose="020B0502020204020303" pitchFamily="34" charset="77"/>
                <a:cs typeface="Arial"/>
              </a:rPr>
              <a:t>IS LIFE. </a:t>
            </a:r>
            <a:r>
              <a:rPr lang="en-US" sz="1400" spc="-25" dirty="0">
                <a:latin typeface="Futura PT Book" panose="020B0502020204020303" pitchFamily="34" charset="77"/>
                <a:cs typeface="Arial"/>
              </a:rPr>
              <a:t>Take </a:t>
            </a:r>
            <a:r>
              <a:rPr lang="en-US" sz="1400" spc="15" dirty="0">
                <a:latin typeface="Futura PT Book" panose="020B0502020204020303" pitchFamily="34" charset="77"/>
                <a:cs typeface="Arial"/>
              </a:rPr>
              <a:t>advantage </a:t>
            </a:r>
            <a:r>
              <a:rPr lang="en-US" sz="1400" spc="70" dirty="0">
                <a:latin typeface="Futura PT Book" panose="020B0502020204020303" pitchFamily="34" charset="77"/>
                <a:cs typeface="Arial"/>
              </a:rPr>
              <a:t>of </a:t>
            </a:r>
            <a:r>
              <a:rPr lang="en-US" sz="1400" spc="55" dirty="0">
                <a:latin typeface="Futura PT Book" panose="020B0502020204020303" pitchFamily="34" charset="77"/>
                <a:cs typeface="Arial"/>
              </a:rPr>
              <a:t>free </a:t>
            </a:r>
            <a:r>
              <a:rPr lang="en-US" sz="1400" spc="30" dirty="0">
                <a:latin typeface="Futura PT Book" panose="020B0502020204020303" pitchFamily="34" charset="77"/>
                <a:cs typeface="Arial"/>
              </a:rPr>
              <a:t>water conservation initiatives </a:t>
            </a:r>
            <a:r>
              <a:rPr lang="en-US" sz="1400" spc="35" dirty="0">
                <a:latin typeface="Futura PT Book" panose="020B0502020204020303" pitchFamily="34" charset="77"/>
                <a:cs typeface="Arial"/>
              </a:rPr>
              <a:t>provided </a:t>
            </a:r>
            <a:r>
              <a:rPr lang="en-US" sz="1400" spc="25" dirty="0">
                <a:latin typeface="Futura PT Book" panose="020B0502020204020303" pitchFamily="34" charset="77"/>
                <a:cs typeface="Arial"/>
              </a:rPr>
              <a:t>by</a:t>
            </a:r>
            <a:r>
              <a:rPr lang="en-US" sz="1400" spc="30" dirty="0">
                <a:latin typeface="Futura PT Book" panose="020B0502020204020303" pitchFamily="34" charset="77"/>
                <a:cs typeface="Arial"/>
              </a:rPr>
              <a:t> water</a:t>
            </a:r>
            <a:r>
              <a:rPr lang="en-US" sz="1400" spc="-114" dirty="0">
                <a:latin typeface="Futura PT Book" panose="020B0502020204020303" pitchFamily="34" charset="77"/>
                <a:cs typeface="Arial"/>
              </a:rPr>
              <a:t> </a:t>
            </a:r>
            <a:r>
              <a:rPr lang="en-US" sz="1400" spc="35" dirty="0">
                <a:latin typeface="Futura PT Book" panose="020B0502020204020303" pitchFamily="34" charset="77"/>
                <a:cs typeface="Arial"/>
              </a:rPr>
              <a:t>utilities</a:t>
            </a:r>
            <a:r>
              <a:rPr lang="en-US" sz="1400" spc="-110" dirty="0">
                <a:latin typeface="Futura PT Book" panose="020B0502020204020303" pitchFamily="34" charset="77"/>
                <a:cs typeface="Arial"/>
              </a:rPr>
              <a:t> </a:t>
            </a:r>
            <a:r>
              <a:rPr lang="en-US" sz="1400" spc="-85" dirty="0">
                <a:latin typeface="Futura PT Book" panose="020B0502020204020303" pitchFamily="34" charset="77"/>
                <a:cs typeface="Arial"/>
              </a:rPr>
              <a:t>—</a:t>
            </a:r>
            <a:r>
              <a:rPr lang="en-US" sz="1400" spc="-114" dirty="0">
                <a:latin typeface="Futura PT Book" panose="020B0502020204020303" pitchFamily="34" charset="77"/>
                <a:cs typeface="Arial"/>
              </a:rPr>
              <a:t> </a:t>
            </a:r>
            <a:r>
              <a:rPr lang="en-US" sz="1400" spc="25" dirty="0">
                <a:latin typeface="Futura PT Book" panose="020B0502020204020303" pitchFamily="34" charset="77"/>
                <a:cs typeface="Arial"/>
              </a:rPr>
              <a:t>these</a:t>
            </a:r>
            <a:r>
              <a:rPr lang="en-US" sz="1400" spc="-110" dirty="0">
                <a:latin typeface="Futura PT Book" panose="020B0502020204020303" pitchFamily="34" charset="77"/>
                <a:cs typeface="Arial"/>
              </a:rPr>
              <a:t> </a:t>
            </a:r>
            <a:r>
              <a:rPr lang="en-US" sz="1400" spc="45" dirty="0">
                <a:latin typeface="Futura PT Book" panose="020B0502020204020303" pitchFamily="34" charset="77"/>
                <a:cs typeface="Arial"/>
              </a:rPr>
              <a:t>products</a:t>
            </a:r>
            <a:r>
              <a:rPr lang="en-US" sz="1400" spc="-110" dirty="0">
                <a:latin typeface="Futura PT Book" panose="020B0502020204020303" pitchFamily="34" charset="77"/>
                <a:cs typeface="Arial"/>
              </a:rPr>
              <a:t> </a:t>
            </a:r>
            <a:r>
              <a:rPr lang="en-US" sz="1400" spc="40" dirty="0">
                <a:latin typeface="Futura PT Book" panose="020B0502020204020303" pitchFamily="34" charset="77"/>
                <a:cs typeface="Arial"/>
              </a:rPr>
              <a:t>not</a:t>
            </a:r>
            <a:r>
              <a:rPr lang="en-US" sz="1400" spc="-114" dirty="0">
                <a:latin typeface="Futura PT Book" panose="020B0502020204020303" pitchFamily="34" charset="77"/>
                <a:cs typeface="Arial"/>
              </a:rPr>
              <a:t> </a:t>
            </a:r>
            <a:r>
              <a:rPr lang="en-US" sz="1400" spc="25" dirty="0">
                <a:latin typeface="Futura PT Book" panose="020B0502020204020303" pitchFamily="34" charset="77"/>
                <a:cs typeface="Arial"/>
              </a:rPr>
              <a:t>only</a:t>
            </a:r>
            <a:r>
              <a:rPr lang="en-US" sz="1400" spc="-110" dirty="0">
                <a:latin typeface="Futura PT Book" panose="020B0502020204020303" pitchFamily="34" charset="77"/>
                <a:cs typeface="Arial"/>
              </a:rPr>
              <a:t> </a:t>
            </a:r>
            <a:r>
              <a:rPr lang="en-US" sz="1400" spc="30" dirty="0">
                <a:latin typeface="Futura PT Book" panose="020B0502020204020303" pitchFamily="34" charset="77"/>
                <a:cs typeface="Arial"/>
              </a:rPr>
              <a:t>lower</a:t>
            </a:r>
            <a:r>
              <a:rPr lang="en-US" sz="1400" spc="-114" dirty="0">
                <a:latin typeface="Futura PT Book" panose="020B0502020204020303" pitchFamily="34" charset="77"/>
                <a:cs typeface="Arial"/>
              </a:rPr>
              <a:t> </a:t>
            </a:r>
            <a:r>
              <a:rPr lang="en-US" sz="1400" spc="30" dirty="0">
                <a:latin typeface="Futura PT Book" panose="020B0502020204020303" pitchFamily="34" charset="77"/>
                <a:cs typeface="Arial"/>
              </a:rPr>
              <a:t>water</a:t>
            </a:r>
            <a:r>
              <a:rPr lang="en-US" sz="1400" spc="-110" dirty="0">
                <a:latin typeface="Futura PT Book" panose="020B0502020204020303" pitchFamily="34" charset="77"/>
                <a:cs typeface="Arial"/>
              </a:rPr>
              <a:t> </a:t>
            </a:r>
            <a:r>
              <a:rPr lang="en-US" sz="1400" spc="15" dirty="0">
                <a:latin typeface="Futura PT Book" panose="020B0502020204020303" pitchFamily="34" charset="77"/>
                <a:cs typeface="Arial"/>
              </a:rPr>
              <a:t>bills,</a:t>
            </a:r>
            <a:r>
              <a:rPr lang="en-US" sz="1400" spc="-114" dirty="0">
                <a:latin typeface="Futura PT Book" panose="020B0502020204020303" pitchFamily="34" charset="77"/>
                <a:cs typeface="Arial"/>
              </a:rPr>
              <a:t> </a:t>
            </a:r>
            <a:r>
              <a:rPr lang="en-US" sz="1400" spc="35" dirty="0">
                <a:latin typeface="Futura PT Book" panose="020B0502020204020303" pitchFamily="34" charset="77"/>
                <a:cs typeface="Arial"/>
              </a:rPr>
              <a:t>they </a:t>
            </a:r>
            <a:r>
              <a:rPr lang="en-US" sz="1400" spc="-315" dirty="0">
                <a:latin typeface="Futura PT Book" panose="020B0502020204020303" pitchFamily="34" charset="77"/>
                <a:cs typeface="Arial"/>
              </a:rPr>
              <a:t> </a:t>
            </a:r>
            <a:r>
              <a:rPr lang="en-US" sz="1400" dirty="0">
                <a:latin typeface="Futura PT Book" panose="020B0502020204020303" pitchFamily="34" charset="77"/>
                <a:cs typeface="Arial"/>
              </a:rPr>
              <a:t>save</a:t>
            </a:r>
            <a:r>
              <a:rPr lang="en-US" sz="1400" spc="-120" dirty="0">
                <a:latin typeface="Futura PT Book" panose="020B0502020204020303" pitchFamily="34" charset="77"/>
                <a:cs typeface="Arial"/>
              </a:rPr>
              <a:t> </a:t>
            </a:r>
            <a:r>
              <a:rPr lang="en-US" sz="1400" spc="25" dirty="0">
                <a:latin typeface="Futura PT Book" panose="020B0502020204020303" pitchFamily="34" charset="77"/>
                <a:cs typeface="Arial"/>
              </a:rPr>
              <a:t>greenhouse</a:t>
            </a:r>
            <a:r>
              <a:rPr lang="en-US" sz="1400" spc="-120" dirty="0">
                <a:latin typeface="Futura PT Book" panose="020B0502020204020303" pitchFamily="34" charset="77"/>
                <a:cs typeface="Arial"/>
              </a:rPr>
              <a:t> </a:t>
            </a:r>
            <a:r>
              <a:rPr lang="en-US" sz="1400" spc="5" dirty="0">
                <a:latin typeface="Futura PT Book" panose="020B0502020204020303" pitchFamily="34" charset="77"/>
                <a:cs typeface="Arial"/>
              </a:rPr>
              <a:t>gas</a:t>
            </a:r>
            <a:r>
              <a:rPr lang="en-US" sz="1400" spc="-120" dirty="0">
                <a:latin typeface="Futura PT Book" panose="020B0502020204020303" pitchFamily="34" charset="77"/>
                <a:cs typeface="Arial"/>
              </a:rPr>
              <a:t> </a:t>
            </a:r>
            <a:r>
              <a:rPr lang="en-US" sz="1400" spc="15" dirty="0">
                <a:latin typeface="Futura PT Book" panose="020B0502020204020303" pitchFamily="34" charset="77"/>
                <a:cs typeface="Arial"/>
              </a:rPr>
              <a:t>emissions</a:t>
            </a:r>
            <a:r>
              <a:rPr lang="en-US" sz="1400" spc="-114" dirty="0">
                <a:latin typeface="Futura PT Book" panose="020B0502020204020303" pitchFamily="34" charset="77"/>
                <a:cs typeface="Arial"/>
              </a:rPr>
              <a:t> </a:t>
            </a:r>
            <a:r>
              <a:rPr lang="en-US" sz="1400" spc="10" dirty="0">
                <a:latin typeface="Futura PT Book" panose="020B0502020204020303" pitchFamily="34" charset="77"/>
                <a:cs typeface="Arial"/>
              </a:rPr>
              <a:t>and</a:t>
            </a:r>
            <a:r>
              <a:rPr lang="en-US" sz="1400" spc="-120" dirty="0">
                <a:latin typeface="Futura PT Book" panose="020B0502020204020303" pitchFamily="34" charset="77"/>
                <a:cs typeface="Arial"/>
              </a:rPr>
              <a:t> </a:t>
            </a:r>
            <a:r>
              <a:rPr lang="en-US" sz="1400" spc="30" dirty="0">
                <a:latin typeface="Futura PT Book" panose="020B0502020204020303" pitchFamily="34" charset="77"/>
                <a:cs typeface="Arial"/>
              </a:rPr>
              <a:t>help</a:t>
            </a:r>
            <a:r>
              <a:rPr lang="en-US" sz="1400" spc="-120" dirty="0">
                <a:latin typeface="Futura PT Book" panose="020B0502020204020303" pitchFamily="34" charset="77"/>
                <a:cs typeface="Arial"/>
              </a:rPr>
              <a:t> </a:t>
            </a:r>
            <a:r>
              <a:rPr lang="en-US" sz="1400" spc="35" dirty="0">
                <a:latin typeface="Futura PT Book" panose="020B0502020204020303" pitchFamily="34" charset="77"/>
                <a:cs typeface="Arial"/>
              </a:rPr>
              <a:t>communities</a:t>
            </a:r>
            <a:r>
              <a:rPr lang="en-US" sz="1400" spc="-120" dirty="0">
                <a:latin typeface="Futura PT Book" panose="020B0502020204020303" pitchFamily="34" charset="77"/>
                <a:cs typeface="Arial"/>
              </a:rPr>
              <a:t> </a:t>
            </a:r>
            <a:r>
              <a:rPr lang="en-US" sz="1400" spc="40" dirty="0">
                <a:latin typeface="Futura PT Book" panose="020B0502020204020303" pitchFamily="34" charset="77"/>
                <a:cs typeface="Arial"/>
              </a:rPr>
              <a:t>become</a:t>
            </a:r>
            <a:r>
              <a:rPr lang="en-US" sz="1400" spc="-114" dirty="0">
                <a:latin typeface="Futura PT Book" panose="020B0502020204020303" pitchFamily="34" charset="77"/>
                <a:cs typeface="Arial"/>
              </a:rPr>
              <a:t> </a:t>
            </a:r>
            <a:r>
              <a:rPr lang="en-US" sz="1400" spc="35" dirty="0">
                <a:latin typeface="Futura PT Book" panose="020B0502020204020303" pitchFamily="34" charset="77"/>
                <a:cs typeface="Arial"/>
              </a:rPr>
              <a:t>more</a:t>
            </a:r>
            <a:r>
              <a:rPr lang="en-US" sz="1400" spc="-120" dirty="0">
                <a:latin typeface="Futura PT Book" panose="020B0502020204020303" pitchFamily="34" charset="77"/>
                <a:cs typeface="Arial"/>
              </a:rPr>
              <a:t> </a:t>
            </a:r>
            <a:r>
              <a:rPr lang="en-US" sz="1400" spc="20" dirty="0">
                <a:latin typeface="Futura PT Book" panose="020B0502020204020303" pitchFamily="34" charset="77"/>
                <a:cs typeface="Arial"/>
              </a:rPr>
              <a:t>resilient.</a:t>
            </a:r>
            <a:endParaRPr lang="en-US" sz="1400" dirty="0">
              <a:latin typeface="Futura PT Book" panose="020B0502020204020303" pitchFamily="34" charset="77"/>
              <a:cs typeface="Arial"/>
            </a:endParaRPr>
          </a:p>
          <a:p>
            <a:pPr marL="254000" marR="218440" lvl="0" indent="-190500">
              <a:lnSpc>
                <a:spcPct val="120000"/>
              </a:lnSpc>
              <a:spcBef>
                <a:spcPts val="295"/>
              </a:spcBef>
              <a:buFontTx/>
              <a:buChar char="•"/>
              <a:tabLst>
                <a:tab pos="253365" algn="l"/>
                <a:tab pos="254000" algn="l"/>
              </a:tabLst>
            </a:pPr>
            <a:r>
              <a:rPr lang="en-US" sz="1400" b="1" spc="-25" dirty="0">
                <a:solidFill>
                  <a:srgbClr val="40C2CC"/>
                </a:solidFill>
                <a:latin typeface="Futura PT Demi" panose="020B0502020204020303" pitchFamily="34" charset="77"/>
                <a:cs typeface="Arial"/>
              </a:rPr>
              <a:t>THIS</a:t>
            </a:r>
            <a:r>
              <a:rPr lang="en-US" sz="1400" b="1" spc="-114" dirty="0">
                <a:solidFill>
                  <a:srgbClr val="40C2CC"/>
                </a:solidFill>
                <a:latin typeface="Futura PT Demi" panose="020B0502020204020303" pitchFamily="34" charset="77"/>
                <a:cs typeface="Arial"/>
              </a:rPr>
              <a:t> </a:t>
            </a:r>
            <a:r>
              <a:rPr lang="en-US" sz="1400" b="1" spc="-5" dirty="0">
                <a:solidFill>
                  <a:srgbClr val="40C2CC"/>
                </a:solidFill>
                <a:latin typeface="Futura PT Demi" panose="020B0502020204020303" pitchFamily="34" charset="77"/>
                <a:cs typeface="Arial"/>
              </a:rPr>
              <a:t>AIN’T</a:t>
            </a:r>
            <a:r>
              <a:rPr lang="en-US" sz="1400" b="1" spc="-110" dirty="0">
                <a:solidFill>
                  <a:srgbClr val="40C2CC"/>
                </a:solidFill>
                <a:latin typeface="Futura PT Demi" panose="020B0502020204020303" pitchFamily="34" charset="77"/>
                <a:cs typeface="Arial"/>
              </a:rPr>
              <a:t> </a:t>
            </a:r>
            <a:r>
              <a:rPr lang="en-US" sz="1400" b="1" spc="-30" dirty="0">
                <a:solidFill>
                  <a:srgbClr val="40C2CC"/>
                </a:solidFill>
                <a:latin typeface="Futura PT Demi" panose="020B0502020204020303" pitchFamily="34" charset="77"/>
                <a:cs typeface="Arial"/>
              </a:rPr>
              <a:t>MARYLAND.</a:t>
            </a:r>
            <a:r>
              <a:rPr lang="en-US" sz="1400" b="1" spc="-114" dirty="0">
                <a:solidFill>
                  <a:srgbClr val="40C2CC"/>
                </a:solidFill>
                <a:latin typeface="Futura PT Demi" panose="020B0502020204020303" pitchFamily="34" charset="77"/>
                <a:cs typeface="Arial"/>
              </a:rPr>
              <a:t> </a:t>
            </a:r>
            <a:r>
              <a:rPr lang="en-US" sz="1400" spc="35" dirty="0">
                <a:latin typeface="Futura PT Book" panose="020B0502020204020303" pitchFamily="34" charset="77"/>
                <a:cs typeface="Arial"/>
              </a:rPr>
              <a:t>Convert</a:t>
            </a:r>
            <a:r>
              <a:rPr lang="en-US" sz="1400" spc="-120" dirty="0">
                <a:latin typeface="Futura PT Book" panose="020B0502020204020303" pitchFamily="34" charset="77"/>
                <a:cs typeface="Arial"/>
              </a:rPr>
              <a:t> </a:t>
            </a:r>
            <a:r>
              <a:rPr lang="en-US" sz="1400" spc="10" dirty="0">
                <a:latin typeface="Futura PT Book" panose="020B0502020204020303" pitchFamily="34" charset="77"/>
                <a:cs typeface="Arial"/>
              </a:rPr>
              <a:t>grass</a:t>
            </a:r>
            <a:r>
              <a:rPr lang="en-US" sz="1400" spc="-114" dirty="0">
                <a:latin typeface="Futura PT Book" panose="020B0502020204020303" pitchFamily="34" charset="77"/>
                <a:cs typeface="Arial"/>
              </a:rPr>
              <a:t> </a:t>
            </a:r>
            <a:r>
              <a:rPr lang="en-US" sz="1400" spc="10" dirty="0">
                <a:latin typeface="Futura PT Book" panose="020B0502020204020303" pitchFamily="34" charset="77"/>
                <a:cs typeface="Arial"/>
              </a:rPr>
              <a:t>lawns</a:t>
            </a:r>
            <a:r>
              <a:rPr lang="en-US" sz="1400" spc="-114" dirty="0">
                <a:latin typeface="Futura PT Book" panose="020B0502020204020303" pitchFamily="34" charset="77"/>
                <a:cs typeface="Arial"/>
              </a:rPr>
              <a:t> </a:t>
            </a:r>
            <a:r>
              <a:rPr lang="en-US" sz="1400" spc="40" dirty="0">
                <a:latin typeface="Futura PT Book" panose="020B0502020204020303" pitchFamily="34" charset="77"/>
                <a:cs typeface="Arial"/>
              </a:rPr>
              <a:t>with</a:t>
            </a:r>
            <a:r>
              <a:rPr lang="en-US" sz="1400" spc="-120" dirty="0">
                <a:latin typeface="Futura PT Book" panose="020B0502020204020303" pitchFamily="34" charset="77"/>
                <a:cs typeface="Arial"/>
              </a:rPr>
              <a:t> </a:t>
            </a:r>
            <a:r>
              <a:rPr lang="en-US" sz="1400" spc="35" dirty="0">
                <a:latin typeface="Futura PT Book" panose="020B0502020204020303" pitchFamily="34" charset="77"/>
                <a:cs typeface="Arial"/>
              </a:rPr>
              <a:t>California-friendly</a:t>
            </a:r>
            <a:r>
              <a:rPr lang="en-US" sz="1400" spc="-110" dirty="0">
                <a:latin typeface="Futura PT Book" panose="020B0502020204020303" pitchFamily="34" charset="77"/>
                <a:cs typeface="Arial"/>
              </a:rPr>
              <a:t> </a:t>
            </a:r>
            <a:r>
              <a:rPr lang="en-US" sz="1400" spc="25" dirty="0">
                <a:latin typeface="Futura PT Book" panose="020B0502020204020303" pitchFamily="34" charset="77"/>
                <a:cs typeface="Arial"/>
              </a:rPr>
              <a:t>landscaping. </a:t>
            </a:r>
            <a:r>
              <a:rPr lang="en-US" sz="1400" spc="45" dirty="0">
                <a:latin typeface="Futura PT Book" panose="020B0502020204020303" pitchFamily="34" charset="77"/>
                <a:cs typeface="Arial"/>
              </a:rPr>
              <a:t>Turf </a:t>
            </a:r>
            <a:r>
              <a:rPr lang="en-US" sz="1400" spc="35" dirty="0">
                <a:latin typeface="Futura PT Book" panose="020B0502020204020303" pitchFamily="34" charset="77"/>
                <a:cs typeface="Arial"/>
              </a:rPr>
              <a:t>conversion </a:t>
            </a:r>
            <a:r>
              <a:rPr lang="en-US" sz="1400" spc="25" dirty="0">
                <a:latin typeface="Futura PT Book" panose="020B0502020204020303" pitchFamily="34" charset="77"/>
                <a:cs typeface="Arial"/>
              </a:rPr>
              <a:t>programs </a:t>
            </a:r>
            <a:r>
              <a:rPr lang="en-US" sz="1400" spc="15" dirty="0">
                <a:latin typeface="Futura PT Book" panose="020B0502020204020303" pitchFamily="34" charset="77"/>
                <a:cs typeface="Arial"/>
              </a:rPr>
              <a:t>are </a:t>
            </a:r>
            <a:r>
              <a:rPr lang="en-US" sz="1400" spc="55" dirty="0">
                <a:latin typeface="Futura PT Book" panose="020B0502020204020303" pitchFamily="34" charset="77"/>
                <a:cs typeface="Arial"/>
              </a:rPr>
              <a:t>often </a:t>
            </a:r>
            <a:r>
              <a:rPr lang="en-US" sz="1400" spc="35" dirty="0">
                <a:latin typeface="Futura PT Book" panose="020B0502020204020303" pitchFamily="34" charset="77"/>
                <a:cs typeface="Arial"/>
              </a:rPr>
              <a:t>provided </a:t>
            </a:r>
            <a:r>
              <a:rPr lang="en-US" sz="1400" spc="25" dirty="0">
                <a:latin typeface="Futura PT Book" panose="020B0502020204020303" pitchFamily="34" charset="77"/>
                <a:cs typeface="Arial"/>
              </a:rPr>
              <a:t>by </a:t>
            </a:r>
            <a:r>
              <a:rPr lang="en-US" sz="1400" spc="30" dirty="0">
                <a:latin typeface="Futura PT Book" panose="020B0502020204020303" pitchFamily="34" charset="77"/>
                <a:cs typeface="Arial"/>
              </a:rPr>
              <a:t>local</a:t>
            </a:r>
            <a:r>
              <a:rPr lang="en-US" sz="1400" spc="-120" dirty="0">
                <a:latin typeface="Futura PT Book" panose="020B0502020204020303" pitchFamily="34" charset="77"/>
                <a:cs typeface="Arial"/>
              </a:rPr>
              <a:t> </a:t>
            </a:r>
            <a:r>
              <a:rPr lang="en-US" sz="1400" spc="30" dirty="0">
                <a:latin typeface="Futura PT Book" panose="020B0502020204020303" pitchFamily="34" charset="77"/>
                <a:cs typeface="Arial"/>
              </a:rPr>
              <a:t>water</a:t>
            </a:r>
            <a:r>
              <a:rPr lang="en-US" sz="1400" spc="-120" dirty="0">
                <a:latin typeface="Futura PT Book" panose="020B0502020204020303" pitchFamily="34" charset="77"/>
                <a:cs typeface="Arial"/>
              </a:rPr>
              <a:t> </a:t>
            </a:r>
            <a:r>
              <a:rPr lang="en-US" sz="1400" spc="25" dirty="0">
                <a:latin typeface="Futura PT Book" panose="020B0502020204020303" pitchFamily="34" charset="77"/>
                <a:cs typeface="Arial"/>
              </a:rPr>
              <a:t>utilities.</a:t>
            </a:r>
            <a:endParaRPr lang="en-US" sz="1400" dirty="0">
              <a:latin typeface="Futura PT Book" panose="020B0502020204020303" pitchFamily="34" charset="77"/>
              <a:cs typeface="Arial"/>
            </a:endParaRPr>
          </a:p>
          <a:p>
            <a:pPr marL="254000" marR="55880" lvl="0" indent="-190500">
              <a:lnSpc>
                <a:spcPct val="120000"/>
              </a:lnSpc>
              <a:spcBef>
                <a:spcPts val="300"/>
              </a:spcBef>
              <a:buFontTx/>
              <a:buChar char="•"/>
              <a:tabLst>
                <a:tab pos="253365" algn="l"/>
                <a:tab pos="254000" algn="l"/>
              </a:tabLst>
            </a:pPr>
            <a:r>
              <a:rPr lang="en-US" sz="1400" b="1" spc="-5" dirty="0">
                <a:solidFill>
                  <a:srgbClr val="40C2CC"/>
                </a:solidFill>
                <a:latin typeface="Futura PT Demi" panose="020B0502020204020303" pitchFamily="34" charset="77"/>
                <a:cs typeface="Arial"/>
              </a:rPr>
              <a:t>CHAMPION GOOD LEGISLATION. </a:t>
            </a:r>
            <a:r>
              <a:rPr lang="en-US" sz="1400" spc="-5" dirty="0">
                <a:latin typeface="Futura PT Book" panose="020B0502020204020303" pitchFamily="34" charset="77"/>
                <a:cs typeface="Arial"/>
              </a:rPr>
              <a:t>Every year there are bills on climate matters. For example, Assembly Bill 585 (2021), will help coordinate state action on urban cooling. Groups can join ARCCA and track climate bills.</a:t>
            </a:r>
            <a:endParaRPr lang="en-US" sz="1400" dirty="0">
              <a:latin typeface="Futura PT Book" panose="020B0502020204020303" pitchFamily="34" charset="77"/>
              <a:cs typeface="Arial"/>
            </a:endParaRPr>
          </a:p>
          <a:p>
            <a:pPr marL="254000" marR="608330" indent="-190500">
              <a:lnSpc>
                <a:spcPct val="118100"/>
              </a:lnSpc>
              <a:spcBef>
                <a:spcPts val="5"/>
              </a:spcBef>
              <a:tabLst>
                <a:tab pos="253365" algn="l"/>
                <a:tab pos="254000" algn="l"/>
              </a:tabLst>
            </a:pPr>
            <a:endParaRPr lang="en-US" sz="1400" dirty="0">
              <a:latin typeface="Futura PT Book" panose="020B0502020204020303" pitchFamily="34" charset="77"/>
              <a:cs typeface="Arial"/>
            </a:endParaRPr>
          </a:p>
        </p:txBody>
      </p:sp>
      <p:cxnSp>
        <p:nvCxnSpPr>
          <p:cNvPr id="7" name="Straight Connector 6">
            <a:extLst>
              <a:ext uri="{FF2B5EF4-FFF2-40B4-BE49-F238E27FC236}">
                <a16:creationId xmlns:a16="http://schemas.microsoft.com/office/drawing/2014/main" id="{966C35BC-D4AC-6048-9F1B-F1774F532A49}"/>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90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C2CC"/>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A426AF-2CCD-5B40-AA69-0127B9304E62}"/>
              </a:ext>
            </a:extLst>
          </p:cNvPr>
          <p:cNvSpPr>
            <a:spLocks noGrp="1"/>
          </p:cNvSpPr>
          <p:nvPr>
            <p:ph type="title"/>
          </p:nvPr>
        </p:nvSpPr>
        <p:spPr>
          <a:xfrm>
            <a:off x="838200" y="525998"/>
            <a:ext cx="10515600" cy="1325563"/>
          </a:xfrm>
        </p:spPr>
        <p:txBody>
          <a:bodyPr>
            <a:normAutofit/>
          </a:bodyPr>
          <a:lstStyle/>
          <a:p>
            <a:pPr algn="ctr"/>
            <a:r>
              <a:rPr lang="en-US" sz="5400" b="1" dirty="0">
                <a:solidFill>
                  <a:schemeClr val="bg1"/>
                </a:solidFill>
                <a:latin typeface="Klima" panose="02010503040200000003" pitchFamily="2" charset="0"/>
              </a:rPr>
              <a:t>THANK YOU!</a:t>
            </a:r>
          </a:p>
        </p:txBody>
      </p:sp>
      <p:sp>
        <p:nvSpPr>
          <p:cNvPr id="9" name="Content Placeholder 8">
            <a:extLst>
              <a:ext uri="{FF2B5EF4-FFF2-40B4-BE49-F238E27FC236}">
                <a16:creationId xmlns:a16="http://schemas.microsoft.com/office/drawing/2014/main" id="{31B0F40E-5D9E-0549-AA31-34322580871F}"/>
              </a:ext>
            </a:extLst>
          </p:cNvPr>
          <p:cNvSpPr>
            <a:spLocks noGrp="1"/>
          </p:cNvSpPr>
          <p:nvPr>
            <p:ph idx="1"/>
          </p:nvPr>
        </p:nvSpPr>
        <p:spPr>
          <a:xfrm>
            <a:off x="838200" y="2438399"/>
            <a:ext cx="10515600" cy="3738563"/>
          </a:xfrm>
        </p:spPr>
        <p:txBody>
          <a:bodyPr/>
          <a:lstStyle/>
          <a:p>
            <a:pPr marL="0" indent="0" algn="ctr">
              <a:buNone/>
            </a:pPr>
            <a:r>
              <a:rPr lang="en-US" dirty="0">
                <a:solidFill>
                  <a:schemeClr val="bg1"/>
                </a:solidFill>
                <a:latin typeface="Futura PT Medium" panose="020B0502020204020303" pitchFamily="34" charset="77"/>
              </a:rPr>
              <a:t>Jonathan Parfrey</a:t>
            </a:r>
          </a:p>
          <a:p>
            <a:pPr marL="0" indent="0" algn="ctr">
              <a:buNone/>
            </a:pPr>
            <a:r>
              <a:rPr lang="en-US" dirty="0" err="1">
                <a:solidFill>
                  <a:schemeClr val="bg1"/>
                </a:solidFill>
                <a:latin typeface="Futura PT Medium" panose="020B0502020204020303" pitchFamily="34" charset="77"/>
              </a:rPr>
              <a:t>jparfrey@climateresolve.org</a:t>
            </a:r>
            <a:endParaRPr lang="en-US" dirty="0">
              <a:solidFill>
                <a:schemeClr val="bg1"/>
              </a:solidFill>
              <a:latin typeface="Futura PT Medium" panose="020B0502020204020303" pitchFamily="34" charset="77"/>
            </a:endParaRPr>
          </a:p>
        </p:txBody>
      </p:sp>
      <p:pic>
        <p:nvPicPr>
          <p:cNvPr id="4" name="Picture 3" descr="A black and white logo&#10;&#10;Description automatically generated with low confidence">
            <a:extLst>
              <a:ext uri="{FF2B5EF4-FFF2-40B4-BE49-F238E27FC236}">
                <a16:creationId xmlns:a16="http://schemas.microsoft.com/office/drawing/2014/main" id="{390D7607-6D74-5841-BF27-4B0A8559D1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3975" y="4034380"/>
            <a:ext cx="3464049" cy="1239326"/>
          </a:xfrm>
          <a:prstGeom prst="rect">
            <a:avLst/>
          </a:prstGeom>
        </p:spPr>
      </p:pic>
    </p:spTree>
    <p:extLst>
      <p:ext uri="{BB962C8B-B14F-4D97-AF65-F5344CB8AC3E}">
        <p14:creationId xmlns:p14="http://schemas.microsoft.com/office/powerpoint/2010/main" val="3719931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13198</TotalTime>
  <Words>1283</Words>
  <Application>Microsoft Macintosh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Klima</vt:lpstr>
      <vt:lpstr>Arial</vt:lpstr>
      <vt:lpstr>Calibri</vt:lpstr>
      <vt:lpstr>Calibri Light</vt:lpstr>
      <vt:lpstr>Futura PT Book</vt:lpstr>
      <vt:lpstr>Futura PT Demi</vt:lpstr>
      <vt:lpstr>Futura PT Medium</vt:lpstr>
      <vt:lpstr>Office Theme</vt:lpstr>
      <vt:lpstr>PowerPoint Presentation</vt:lpstr>
      <vt:lpstr>How will Imperial, eastern Inyo, Riverside and San Bernardino counties be impacted by climate change?  (Answers form California’s Fourth Climate Change Assessment)</vt:lpstr>
      <vt:lpstr>PowerPoint Presentation</vt:lpstr>
      <vt:lpstr>WAIT — THERE'S GOOD NEWS!</vt:lpstr>
      <vt:lpstr>ACTION(S) TAKEN</vt:lpstr>
      <vt:lpstr>ACTION(S) TAKEN REGIONALLY</vt:lpstr>
      <vt:lpstr>DEFEND CLIMATE PROGRESS!</vt:lpstr>
      <vt:lpstr>SO, 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Jahmeel Walker</dc:creator>
  <cp:lastModifiedBy>Steve Shin</cp:lastModifiedBy>
  <cp:revision>56</cp:revision>
  <dcterms:created xsi:type="dcterms:W3CDTF">2021-03-19T22:06:55Z</dcterms:created>
  <dcterms:modified xsi:type="dcterms:W3CDTF">2021-07-27T05:43:29Z</dcterms:modified>
</cp:coreProperties>
</file>