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8" r:id="rId1"/>
  </p:sldMasterIdLst>
  <p:sldIdLst>
    <p:sldId id="257" r:id="rId2"/>
    <p:sldId id="256" r:id="rId3"/>
    <p:sldId id="259" r:id="rId4"/>
    <p:sldId id="258" r:id="rId5"/>
    <p:sldId id="260" r:id="rId6"/>
    <p:sldId id="261" r:id="rId7"/>
    <p:sldId id="262" r:id="rId8"/>
    <p:sldId id="263" r:id="rId9"/>
    <p:sldId id="265"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nathan Parfrey" initials="JP" lastIdx="27"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0C2CC"/>
    <a:srgbClr val="153D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73"/>
    <p:restoredTop sz="95897"/>
  </p:normalViewPr>
  <p:slideViewPr>
    <p:cSldViewPr snapToGrid="0" snapToObjects="1">
      <p:cViewPr>
        <p:scale>
          <a:sx n="45" d="100"/>
          <a:sy n="45" d="100"/>
        </p:scale>
        <p:origin x="2224" y="19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10-11T15:31:39.752" idx="25">
    <p:pos x="7680" y="-2411"/>
    <p:text>Use large image as background</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1-10-11T15:33:27.584" idx="26">
    <p:pos x="7680" y="2485"/>
    <p:text>Use cotton image as background</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1-10-11T15:38:23.809" idx="27">
    <p:pos x="7680" y="1255"/>
    <p:text>Use new photo as background</p:text>
    <p:extLst>
      <p:ext uri="{C676402C-5697-4E1C-873F-D02D1690AC5C}">
        <p15:threadingInfo xmlns:p15="http://schemas.microsoft.com/office/powerpoint/2012/main" timeZoneBias="4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1-09-29T14:58:57.112" idx="14">
    <p:pos x="10" y="10"/>
    <p:text>Add background photo: d_g</p:text>
    <p:extLst>
      <p:ext uri="{C676402C-5697-4E1C-873F-D02D1690AC5C}">
        <p15:threadingInfo xmlns:p15="http://schemas.microsoft.com/office/powerpoint/2012/main" timeZoneBias="420"/>
      </p:ext>
    </p:extLst>
  </p:cm>
  <p:cm authorId="1" dt="2021-10-11T15:15:23.580" idx="21">
    <p:pos x="10" y="106"/>
    <p:text>Remove existing background photo and add attached photo as background</p:text>
    <p:extLst>
      <p:ext uri="{C676402C-5697-4E1C-873F-D02D1690AC5C}">
        <p15:threadingInfo xmlns:p15="http://schemas.microsoft.com/office/powerpoint/2012/main" timeZoneBias="420">
          <p15:parentCm authorId="1" idx="14"/>
        </p15:threadingInfo>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2B1B8-51BC-3740-88D4-8476D697C6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2592D8E-1953-884E-B33F-25E8A3B840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41EA89-E821-304A-BC41-AAF90E1BA297}"/>
              </a:ext>
            </a:extLst>
          </p:cNvPr>
          <p:cNvSpPr>
            <a:spLocks noGrp="1"/>
          </p:cNvSpPr>
          <p:nvPr>
            <p:ph type="dt" sz="half" idx="10"/>
          </p:nvPr>
        </p:nvSpPr>
        <p:spPr/>
        <p:txBody>
          <a:bodyPr/>
          <a:lstStyle/>
          <a:p>
            <a:fld id="{11074FAB-713C-BC46-9581-E821092610C2}" type="datetimeFigureOut">
              <a:rPr lang="en-US" smtClean="0"/>
              <a:t>10/26/21</a:t>
            </a:fld>
            <a:endParaRPr lang="en-US"/>
          </a:p>
        </p:txBody>
      </p:sp>
      <p:sp>
        <p:nvSpPr>
          <p:cNvPr id="5" name="Footer Placeholder 4">
            <a:extLst>
              <a:ext uri="{FF2B5EF4-FFF2-40B4-BE49-F238E27FC236}">
                <a16:creationId xmlns:a16="http://schemas.microsoft.com/office/drawing/2014/main" id="{6A191E2E-61E7-C34D-BAA9-FFD456F6AA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FED47B-3E52-1845-804E-C6F22AB95729}"/>
              </a:ext>
            </a:extLst>
          </p:cNvPr>
          <p:cNvSpPr>
            <a:spLocks noGrp="1"/>
          </p:cNvSpPr>
          <p:nvPr>
            <p:ph type="sldNum" sz="quarter" idx="12"/>
          </p:nvPr>
        </p:nvSpPr>
        <p:spPr/>
        <p:txBody>
          <a:bodyPr/>
          <a:lstStyle/>
          <a:p>
            <a:fld id="{D0B338EC-EF24-8549-9A56-F199A6488385}" type="slidenum">
              <a:rPr lang="en-US" smtClean="0"/>
              <a:t>‹#›</a:t>
            </a:fld>
            <a:endParaRPr lang="en-US"/>
          </a:p>
        </p:txBody>
      </p:sp>
    </p:spTree>
    <p:extLst>
      <p:ext uri="{BB962C8B-B14F-4D97-AF65-F5344CB8AC3E}">
        <p14:creationId xmlns:p14="http://schemas.microsoft.com/office/powerpoint/2010/main" val="2182870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45BB1-2791-EA4F-9989-E009B33084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08DE2A1-1D77-6D4C-AFEB-7E56E6925A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52DDA7-99C4-2640-9044-D8A6A752BEB0}"/>
              </a:ext>
            </a:extLst>
          </p:cNvPr>
          <p:cNvSpPr>
            <a:spLocks noGrp="1"/>
          </p:cNvSpPr>
          <p:nvPr>
            <p:ph type="dt" sz="half" idx="10"/>
          </p:nvPr>
        </p:nvSpPr>
        <p:spPr/>
        <p:txBody>
          <a:bodyPr/>
          <a:lstStyle/>
          <a:p>
            <a:fld id="{11074FAB-713C-BC46-9581-E821092610C2}" type="datetimeFigureOut">
              <a:rPr lang="en-US" smtClean="0"/>
              <a:t>10/26/21</a:t>
            </a:fld>
            <a:endParaRPr lang="en-US"/>
          </a:p>
        </p:txBody>
      </p:sp>
      <p:sp>
        <p:nvSpPr>
          <p:cNvPr id="5" name="Footer Placeholder 4">
            <a:extLst>
              <a:ext uri="{FF2B5EF4-FFF2-40B4-BE49-F238E27FC236}">
                <a16:creationId xmlns:a16="http://schemas.microsoft.com/office/drawing/2014/main" id="{7A7D9978-4672-944B-B330-5F519A2574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050467-AC70-7A4C-A220-4E66B0F52B36}"/>
              </a:ext>
            </a:extLst>
          </p:cNvPr>
          <p:cNvSpPr>
            <a:spLocks noGrp="1"/>
          </p:cNvSpPr>
          <p:nvPr>
            <p:ph type="sldNum" sz="quarter" idx="12"/>
          </p:nvPr>
        </p:nvSpPr>
        <p:spPr/>
        <p:txBody>
          <a:bodyPr/>
          <a:lstStyle/>
          <a:p>
            <a:fld id="{D0B338EC-EF24-8549-9A56-F199A6488385}" type="slidenum">
              <a:rPr lang="en-US" smtClean="0"/>
              <a:t>‹#›</a:t>
            </a:fld>
            <a:endParaRPr lang="en-US"/>
          </a:p>
        </p:txBody>
      </p:sp>
    </p:spTree>
    <p:extLst>
      <p:ext uri="{BB962C8B-B14F-4D97-AF65-F5344CB8AC3E}">
        <p14:creationId xmlns:p14="http://schemas.microsoft.com/office/powerpoint/2010/main" val="3010150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7C9D622-5F48-0E4D-B1C4-620145F8FF8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EBC2AB-87B7-A34B-8A36-494DE55460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E29326-2CD0-3646-A179-CEA25508C585}"/>
              </a:ext>
            </a:extLst>
          </p:cNvPr>
          <p:cNvSpPr>
            <a:spLocks noGrp="1"/>
          </p:cNvSpPr>
          <p:nvPr>
            <p:ph type="dt" sz="half" idx="10"/>
          </p:nvPr>
        </p:nvSpPr>
        <p:spPr/>
        <p:txBody>
          <a:bodyPr/>
          <a:lstStyle/>
          <a:p>
            <a:fld id="{11074FAB-713C-BC46-9581-E821092610C2}" type="datetimeFigureOut">
              <a:rPr lang="en-US" smtClean="0"/>
              <a:t>10/26/21</a:t>
            </a:fld>
            <a:endParaRPr lang="en-US"/>
          </a:p>
        </p:txBody>
      </p:sp>
      <p:sp>
        <p:nvSpPr>
          <p:cNvPr id="5" name="Footer Placeholder 4">
            <a:extLst>
              <a:ext uri="{FF2B5EF4-FFF2-40B4-BE49-F238E27FC236}">
                <a16:creationId xmlns:a16="http://schemas.microsoft.com/office/drawing/2014/main" id="{627E6FC9-E4EC-8D42-860E-DB23A084D53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D576C5-A188-B249-AFAF-23EB4E1A6AA3}"/>
              </a:ext>
            </a:extLst>
          </p:cNvPr>
          <p:cNvSpPr>
            <a:spLocks noGrp="1"/>
          </p:cNvSpPr>
          <p:nvPr>
            <p:ph type="sldNum" sz="quarter" idx="12"/>
          </p:nvPr>
        </p:nvSpPr>
        <p:spPr/>
        <p:txBody>
          <a:bodyPr/>
          <a:lstStyle/>
          <a:p>
            <a:fld id="{D0B338EC-EF24-8549-9A56-F199A6488385}" type="slidenum">
              <a:rPr lang="en-US" smtClean="0"/>
              <a:t>‹#›</a:t>
            </a:fld>
            <a:endParaRPr lang="en-US"/>
          </a:p>
        </p:txBody>
      </p:sp>
    </p:spTree>
    <p:extLst>
      <p:ext uri="{BB962C8B-B14F-4D97-AF65-F5344CB8AC3E}">
        <p14:creationId xmlns:p14="http://schemas.microsoft.com/office/powerpoint/2010/main" val="4234178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CD64E-E538-A54C-9B80-694A52CAB3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F5035D-D4B9-DE4A-9026-8CD7275533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E2FADF-9A55-674D-A072-ACA90B861A8B}"/>
              </a:ext>
            </a:extLst>
          </p:cNvPr>
          <p:cNvSpPr>
            <a:spLocks noGrp="1"/>
          </p:cNvSpPr>
          <p:nvPr>
            <p:ph type="dt" sz="half" idx="10"/>
          </p:nvPr>
        </p:nvSpPr>
        <p:spPr/>
        <p:txBody>
          <a:bodyPr/>
          <a:lstStyle/>
          <a:p>
            <a:fld id="{11074FAB-713C-BC46-9581-E821092610C2}" type="datetimeFigureOut">
              <a:rPr lang="en-US" smtClean="0"/>
              <a:t>10/26/21</a:t>
            </a:fld>
            <a:endParaRPr lang="en-US"/>
          </a:p>
        </p:txBody>
      </p:sp>
      <p:sp>
        <p:nvSpPr>
          <p:cNvPr id="5" name="Footer Placeholder 4">
            <a:extLst>
              <a:ext uri="{FF2B5EF4-FFF2-40B4-BE49-F238E27FC236}">
                <a16:creationId xmlns:a16="http://schemas.microsoft.com/office/drawing/2014/main" id="{57918316-95F1-7D43-A9F0-D2BC7ECD9E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94E59E-7DBF-9D4D-8F17-E63AA40FB182}"/>
              </a:ext>
            </a:extLst>
          </p:cNvPr>
          <p:cNvSpPr>
            <a:spLocks noGrp="1"/>
          </p:cNvSpPr>
          <p:nvPr>
            <p:ph type="sldNum" sz="quarter" idx="12"/>
          </p:nvPr>
        </p:nvSpPr>
        <p:spPr/>
        <p:txBody>
          <a:bodyPr/>
          <a:lstStyle/>
          <a:p>
            <a:fld id="{D0B338EC-EF24-8549-9A56-F199A6488385}" type="slidenum">
              <a:rPr lang="en-US" smtClean="0"/>
              <a:t>‹#›</a:t>
            </a:fld>
            <a:endParaRPr lang="en-US"/>
          </a:p>
        </p:txBody>
      </p:sp>
    </p:spTree>
    <p:extLst>
      <p:ext uri="{BB962C8B-B14F-4D97-AF65-F5344CB8AC3E}">
        <p14:creationId xmlns:p14="http://schemas.microsoft.com/office/powerpoint/2010/main" val="2900147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C7EB0-9D1F-5048-8528-ADCC4FA732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616A2AE-42AC-2044-BD2D-8544F19A3C0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7B92F56-6EE4-6145-B5D5-EA2E3747E549}"/>
              </a:ext>
            </a:extLst>
          </p:cNvPr>
          <p:cNvSpPr>
            <a:spLocks noGrp="1"/>
          </p:cNvSpPr>
          <p:nvPr>
            <p:ph type="dt" sz="half" idx="10"/>
          </p:nvPr>
        </p:nvSpPr>
        <p:spPr/>
        <p:txBody>
          <a:bodyPr/>
          <a:lstStyle/>
          <a:p>
            <a:fld id="{11074FAB-713C-BC46-9581-E821092610C2}" type="datetimeFigureOut">
              <a:rPr lang="en-US" smtClean="0"/>
              <a:t>10/26/21</a:t>
            </a:fld>
            <a:endParaRPr lang="en-US"/>
          </a:p>
        </p:txBody>
      </p:sp>
      <p:sp>
        <p:nvSpPr>
          <p:cNvPr id="5" name="Footer Placeholder 4">
            <a:extLst>
              <a:ext uri="{FF2B5EF4-FFF2-40B4-BE49-F238E27FC236}">
                <a16:creationId xmlns:a16="http://schemas.microsoft.com/office/drawing/2014/main" id="{9CCA5BF3-D587-FD46-82A3-274DF5CB18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FBD65C-6183-1B40-A16E-F44AD4BDFE65}"/>
              </a:ext>
            </a:extLst>
          </p:cNvPr>
          <p:cNvSpPr>
            <a:spLocks noGrp="1"/>
          </p:cNvSpPr>
          <p:nvPr>
            <p:ph type="sldNum" sz="quarter" idx="12"/>
          </p:nvPr>
        </p:nvSpPr>
        <p:spPr/>
        <p:txBody>
          <a:bodyPr/>
          <a:lstStyle/>
          <a:p>
            <a:fld id="{D0B338EC-EF24-8549-9A56-F199A6488385}" type="slidenum">
              <a:rPr lang="en-US" smtClean="0"/>
              <a:t>‹#›</a:t>
            </a:fld>
            <a:endParaRPr lang="en-US"/>
          </a:p>
        </p:txBody>
      </p:sp>
    </p:spTree>
    <p:extLst>
      <p:ext uri="{BB962C8B-B14F-4D97-AF65-F5344CB8AC3E}">
        <p14:creationId xmlns:p14="http://schemas.microsoft.com/office/powerpoint/2010/main" val="3810635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1D31B-4DAF-BC45-BD15-F9C9D5F0F6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407A169-9BA1-0D48-8F9E-EA2FE867AA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C744651-21FB-A541-BC16-001B1951E4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DF68D2C-5A6F-DA4E-9920-7FB68BD2A776}"/>
              </a:ext>
            </a:extLst>
          </p:cNvPr>
          <p:cNvSpPr>
            <a:spLocks noGrp="1"/>
          </p:cNvSpPr>
          <p:nvPr>
            <p:ph type="dt" sz="half" idx="10"/>
          </p:nvPr>
        </p:nvSpPr>
        <p:spPr/>
        <p:txBody>
          <a:bodyPr/>
          <a:lstStyle/>
          <a:p>
            <a:fld id="{11074FAB-713C-BC46-9581-E821092610C2}" type="datetimeFigureOut">
              <a:rPr lang="en-US" smtClean="0"/>
              <a:t>10/26/21</a:t>
            </a:fld>
            <a:endParaRPr lang="en-US"/>
          </a:p>
        </p:txBody>
      </p:sp>
      <p:sp>
        <p:nvSpPr>
          <p:cNvPr id="6" name="Footer Placeholder 5">
            <a:extLst>
              <a:ext uri="{FF2B5EF4-FFF2-40B4-BE49-F238E27FC236}">
                <a16:creationId xmlns:a16="http://schemas.microsoft.com/office/drawing/2014/main" id="{EAB5D96F-267B-F149-AE9A-1CAF94BE13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C95A5F-067B-B14D-8B7B-4D753461E60A}"/>
              </a:ext>
            </a:extLst>
          </p:cNvPr>
          <p:cNvSpPr>
            <a:spLocks noGrp="1"/>
          </p:cNvSpPr>
          <p:nvPr>
            <p:ph type="sldNum" sz="quarter" idx="12"/>
          </p:nvPr>
        </p:nvSpPr>
        <p:spPr/>
        <p:txBody>
          <a:bodyPr/>
          <a:lstStyle/>
          <a:p>
            <a:fld id="{D0B338EC-EF24-8549-9A56-F199A6488385}" type="slidenum">
              <a:rPr lang="en-US" smtClean="0"/>
              <a:t>‹#›</a:t>
            </a:fld>
            <a:endParaRPr lang="en-US"/>
          </a:p>
        </p:txBody>
      </p:sp>
    </p:spTree>
    <p:extLst>
      <p:ext uri="{BB962C8B-B14F-4D97-AF65-F5344CB8AC3E}">
        <p14:creationId xmlns:p14="http://schemas.microsoft.com/office/powerpoint/2010/main" val="4244719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0A321-6832-CB4A-8DE4-CBB6931401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BB2F30-ED57-6A45-B162-71BEA95D29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D88AFB-FB71-E143-BAE2-29AD165812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25474C-DFB0-7747-A088-576AD0B90B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1873FC-09AD-764E-877D-0065E0AD565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7C9A4C-029E-5B48-8F1E-BC6EB6D58D13}"/>
              </a:ext>
            </a:extLst>
          </p:cNvPr>
          <p:cNvSpPr>
            <a:spLocks noGrp="1"/>
          </p:cNvSpPr>
          <p:nvPr>
            <p:ph type="dt" sz="half" idx="10"/>
          </p:nvPr>
        </p:nvSpPr>
        <p:spPr/>
        <p:txBody>
          <a:bodyPr/>
          <a:lstStyle/>
          <a:p>
            <a:fld id="{11074FAB-713C-BC46-9581-E821092610C2}" type="datetimeFigureOut">
              <a:rPr lang="en-US" smtClean="0"/>
              <a:t>10/26/21</a:t>
            </a:fld>
            <a:endParaRPr lang="en-US"/>
          </a:p>
        </p:txBody>
      </p:sp>
      <p:sp>
        <p:nvSpPr>
          <p:cNvPr id="8" name="Footer Placeholder 7">
            <a:extLst>
              <a:ext uri="{FF2B5EF4-FFF2-40B4-BE49-F238E27FC236}">
                <a16:creationId xmlns:a16="http://schemas.microsoft.com/office/drawing/2014/main" id="{C24803DC-9F23-6E4B-9574-0E07B53A8B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828262-6A50-A645-B4F8-BA0391583C4D}"/>
              </a:ext>
            </a:extLst>
          </p:cNvPr>
          <p:cNvSpPr>
            <a:spLocks noGrp="1"/>
          </p:cNvSpPr>
          <p:nvPr>
            <p:ph type="sldNum" sz="quarter" idx="12"/>
          </p:nvPr>
        </p:nvSpPr>
        <p:spPr/>
        <p:txBody>
          <a:bodyPr/>
          <a:lstStyle/>
          <a:p>
            <a:fld id="{D0B338EC-EF24-8549-9A56-F199A6488385}" type="slidenum">
              <a:rPr lang="en-US" smtClean="0"/>
              <a:t>‹#›</a:t>
            </a:fld>
            <a:endParaRPr lang="en-US"/>
          </a:p>
        </p:txBody>
      </p:sp>
    </p:spTree>
    <p:extLst>
      <p:ext uri="{BB962C8B-B14F-4D97-AF65-F5344CB8AC3E}">
        <p14:creationId xmlns:p14="http://schemas.microsoft.com/office/powerpoint/2010/main" val="1023722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69AA0-DEFD-A046-9AF6-16163A9AB5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AAD6390-1E25-2440-BCDF-98075BB74746}"/>
              </a:ext>
            </a:extLst>
          </p:cNvPr>
          <p:cNvSpPr>
            <a:spLocks noGrp="1"/>
          </p:cNvSpPr>
          <p:nvPr>
            <p:ph type="dt" sz="half" idx="10"/>
          </p:nvPr>
        </p:nvSpPr>
        <p:spPr/>
        <p:txBody>
          <a:bodyPr/>
          <a:lstStyle/>
          <a:p>
            <a:fld id="{11074FAB-713C-BC46-9581-E821092610C2}" type="datetimeFigureOut">
              <a:rPr lang="en-US" smtClean="0"/>
              <a:t>10/26/21</a:t>
            </a:fld>
            <a:endParaRPr lang="en-US"/>
          </a:p>
        </p:txBody>
      </p:sp>
      <p:sp>
        <p:nvSpPr>
          <p:cNvPr id="4" name="Footer Placeholder 3">
            <a:extLst>
              <a:ext uri="{FF2B5EF4-FFF2-40B4-BE49-F238E27FC236}">
                <a16:creationId xmlns:a16="http://schemas.microsoft.com/office/drawing/2014/main" id="{A218B1ED-88DA-9942-88F4-B2958EF0627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87F6C9-57D6-A949-8E24-451CE8AB9D6F}"/>
              </a:ext>
            </a:extLst>
          </p:cNvPr>
          <p:cNvSpPr>
            <a:spLocks noGrp="1"/>
          </p:cNvSpPr>
          <p:nvPr>
            <p:ph type="sldNum" sz="quarter" idx="12"/>
          </p:nvPr>
        </p:nvSpPr>
        <p:spPr/>
        <p:txBody>
          <a:bodyPr/>
          <a:lstStyle/>
          <a:p>
            <a:fld id="{D0B338EC-EF24-8549-9A56-F199A6488385}" type="slidenum">
              <a:rPr lang="en-US" smtClean="0"/>
              <a:t>‹#›</a:t>
            </a:fld>
            <a:endParaRPr lang="en-US"/>
          </a:p>
        </p:txBody>
      </p:sp>
    </p:spTree>
    <p:extLst>
      <p:ext uri="{BB962C8B-B14F-4D97-AF65-F5344CB8AC3E}">
        <p14:creationId xmlns:p14="http://schemas.microsoft.com/office/powerpoint/2010/main" val="593388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81BAD4-08D3-554F-A033-7FCC86354277}"/>
              </a:ext>
            </a:extLst>
          </p:cNvPr>
          <p:cNvSpPr>
            <a:spLocks noGrp="1"/>
          </p:cNvSpPr>
          <p:nvPr>
            <p:ph type="dt" sz="half" idx="10"/>
          </p:nvPr>
        </p:nvSpPr>
        <p:spPr/>
        <p:txBody>
          <a:bodyPr/>
          <a:lstStyle/>
          <a:p>
            <a:fld id="{11074FAB-713C-BC46-9581-E821092610C2}" type="datetimeFigureOut">
              <a:rPr lang="en-US" smtClean="0"/>
              <a:t>10/26/21</a:t>
            </a:fld>
            <a:endParaRPr lang="en-US"/>
          </a:p>
        </p:txBody>
      </p:sp>
      <p:sp>
        <p:nvSpPr>
          <p:cNvPr id="3" name="Footer Placeholder 2">
            <a:extLst>
              <a:ext uri="{FF2B5EF4-FFF2-40B4-BE49-F238E27FC236}">
                <a16:creationId xmlns:a16="http://schemas.microsoft.com/office/drawing/2014/main" id="{DDD4F287-D727-FC4C-A02E-8E92581D8B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46F8FF-E6C8-B449-A8DC-5C7245714E84}"/>
              </a:ext>
            </a:extLst>
          </p:cNvPr>
          <p:cNvSpPr>
            <a:spLocks noGrp="1"/>
          </p:cNvSpPr>
          <p:nvPr>
            <p:ph type="sldNum" sz="quarter" idx="12"/>
          </p:nvPr>
        </p:nvSpPr>
        <p:spPr/>
        <p:txBody>
          <a:bodyPr/>
          <a:lstStyle/>
          <a:p>
            <a:fld id="{D0B338EC-EF24-8549-9A56-F199A6488385}" type="slidenum">
              <a:rPr lang="en-US" smtClean="0"/>
              <a:t>‹#›</a:t>
            </a:fld>
            <a:endParaRPr lang="en-US"/>
          </a:p>
        </p:txBody>
      </p:sp>
    </p:spTree>
    <p:extLst>
      <p:ext uri="{BB962C8B-B14F-4D97-AF65-F5344CB8AC3E}">
        <p14:creationId xmlns:p14="http://schemas.microsoft.com/office/powerpoint/2010/main" val="994955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C55C4-5CEE-3B44-A8D6-00C4028114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F59251-3F18-D043-9669-51B5D365D9B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3E80634-6EEA-2D4A-AEA9-995FE4868E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8283A3-B140-CF42-BA6D-DAA22D1B9C25}"/>
              </a:ext>
            </a:extLst>
          </p:cNvPr>
          <p:cNvSpPr>
            <a:spLocks noGrp="1"/>
          </p:cNvSpPr>
          <p:nvPr>
            <p:ph type="dt" sz="half" idx="10"/>
          </p:nvPr>
        </p:nvSpPr>
        <p:spPr/>
        <p:txBody>
          <a:bodyPr/>
          <a:lstStyle/>
          <a:p>
            <a:fld id="{11074FAB-713C-BC46-9581-E821092610C2}" type="datetimeFigureOut">
              <a:rPr lang="en-US" smtClean="0"/>
              <a:t>10/26/21</a:t>
            </a:fld>
            <a:endParaRPr lang="en-US"/>
          </a:p>
        </p:txBody>
      </p:sp>
      <p:sp>
        <p:nvSpPr>
          <p:cNvPr id="6" name="Footer Placeholder 5">
            <a:extLst>
              <a:ext uri="{FF2B5EF4-FFF2-40B4-BE49-F238E27FC236}">
                <a16:creationId xmlns:a16="http://schemas.microsoft.com/office/drawing/2014/main" id="{207A28C3-EB15-574E-83B8-E2B58050D4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5B3A8B-1DEB-1341-BB66-0C4774CDACF2}"/>
              </a:ext>
            </a:extLst>
          </p:cNvPr>
          <p:cNvSpPr>
            <a:spLocks noGrp="1"/>
          </p:cNvSpPr>
          <p:nvPr>
            <p:ph type="sldNum" sz="quarter" idx="12"/>
          </p:nvPr>
        </p:nvSpPr>
        <p:spPr/>
        <p:txBody>
          <a:bodyPr/>
          <a:lstStyle/>
          <a:p>
            <a:fld id="{D0B338EC-EF24-8549-9A56-F199A6488385}" type="slidenum">
              <a:rPr lang="en-US" smtClean="0"/>
              <a:t>‹#›</a:t>
            </a:fld>
            <a:endParaRPr lang="en-US"/>
          </a:p>
        </p:txBody>
      </p:sp>
    </p:spTree>
    <p:extLst>
      <p:ext uri="{BB962C8B-B14F-4D97-AF65-F5344CB8AC3E}">
        <p14:creationId xmlns:p14="http://schemas.microsoft.com/office/powerpoint/2010/main" val="3433142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A04665-A5B7-9144-85F2-E30F117293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4471BC6-CFF4-BE41-82F8-2EA9FA0689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36C7B6-8A17-684F-819F-3526E6EEBA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69A7AF-B9FA-E745-8A23-0779D9035943}"/>
              </a:ext>
            </a:extLst>
          </p:cNvPr>
          <p:cNvSpPr>
            <a:spLocks noGrp="1"/>
          </p:cNvSpPr>
          <p:nvPr>
            <p:ph type="dt" sz="half" idx="10"/>
          </p:nvPr>
        </p:nvSpPr>
        <p:spPr/>
        <p:txBody>
          <a:bodyPr/>
          <a:lstStyle/>
          <a:p>
            <a:fld id="{11074FAB-713C-BC46-9581-E821092610C2}" type="datetimeFigureOut">
              <a:rPr lang="en-US" smtClean="0"/>
              <a:t>10/26/21</a:t>
            </a:fld>
            <a:endParaRPr lang="en-US"/>
          </a:p>
        </p:txBody>
      </p:sp>
      <p:sp>
        <p:nvSpPr>
          <p:cNvPr id="6" name="Footer Placeholder 5">
            <a:extLst>
              <a:ext uri="{FF2B5EF4-FFF2-40B4-BE49-F238E27FC236}">
                <a16:creationId xmlns:a16="http://schemas.microsoft.com/office/drawing/2014/main" id="{88C22585-5448-284E-B8C0-EB1A948CCD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6F8D50-E907-A443-BC28-77BB8E0455F9}"/>
              </a:ext>
            </a:extLst>
          </p:cNvPr>
          <p:cNvSpPr>
            <a:spLocks noGrp="1"/>
          </p:cNvSpPr>
          <p:nvPr>
            <p:ph type="sldNum" sz="quarter" idx="12"/>
          </p:nvPr>
        </p:nvSpPr>
        <p:spPr/>
        <p:txBody>
          <a:bodyPr/>
          <a:lstStyle/>
          <a:p>
            <a:fld id="{D0B338EC-EF24-8549-9A56-F199A6488385}" type="slidenum">
              <a:rPr lang="en-US" smtClean="0"/>
              <a:t>‹#›</a:t>
            </a:fld>
            <a:endParaRPr lang="en-US"/>
          </a:p>
        </p:txBody>
      </p:sp>
    </p:spTree>
    <p:extLst>
      <p:ext uri="{BB962C8B-B14F-4D97-AF65-F5344CB8AC3E}">
        <p14:creationId xmlns:p14="http://schemas.microsoft.com/office/powerpoint/2010/main" val="3667742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82CC7C-E82C-054C-87E8-033D59C649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79A4D6-DD35-6049-B8A7-E837AD8104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4D32EF-6496-FF42-B44B-E5E0C66118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074FAB-713C-BC46-9581-E821092610C2}" type="datetimeFigureOut">
              <a:rPr lang="en-US" smtClean="0"/>
              <a:t>10/26/21</a:t>
            </a:fld>
            <a:endParaRPr lang="en-US"/>
          </a:p>
        </p:txBody>
      </p:sp>
      <p:sp>
        <p:nvSpPr>
          <p:cNvPr id="5" name="Footer Placeholder 4">
            <a:extLst>
              <a:ext uri="{FF2B5EF4-FFF2-40B4-BE49-F238E27FC236}">
                <a16:creationId xmlns:a16="http://schemas.microsoft.com/office/drawing/2014/main" id="{100F2376-0496-4248-8BE6-96A985E5BE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6D00035-D808-EC4A-AB95-9C23FA6AA4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B338EC-EF24-8549-9A56-F199A6488385}" type="slidenum">
              <a:rPr lang="en-US" smtClean="0"/>
              <a:t>‹#›</a:t>
            </a:fld>
            <a:endParaRPr lang="en-US"/>
          </a:p>
        </p:txBody>
      </p:sp>
    </p:spTree>
    <p:extLst>
      <p:ext uri="{BB962C8B-B14F-4D97-AF65-F5344CB8AC3E}">
        <p14:creationId xmlns:p14="http://schemas.microsoft.com/office/powerpoint/2010/main" val="1923400043"/>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8000"/>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852CB65-61EE-1941-8ED2-43AC4CA7D6DC}"/>
              </a:ext>
            </a:extLst>
          </p:cNvPr>
          <p:cNvSpPr/>
          <p:nvPr/>
        </p:nvSpPr>
        <p:spPr>
          <a:xfrm>
            <a:off x="2838450" y="0"/>
            <a:ext cx="6515100" cy="6858000"/>
          </a:xfrm>
          <a:prstGeom prst="rect">
            <a:avLst/>
          </a:prstGeom>
          <a:solidFill>
            <a:srgbClr val="40C2CC">
              <a:alpha val="8627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5CA3D5-371F-D84A-80CB-04634D1B2E03}"/>
              </a:ext>
            </a:extLst>
          </p:cNvPr>
          <p:cNvSpPr>
            <a:spLocks noGrp="1"/>
          </p:cNvSpPr>
          <p:nvPr>
            <p:ph idx="1"/>
          </p:nvPr>
        </p:nvSpPr>
        <p:spPr>
          <a:xfrm>
            <a:off x="3670300" y="4639360"/>
            <a:ext cx="4851399" cy="965201"/>
          </a:xfrm>
        </p:spPr>
        <p:txBody>
          <a:bodyPr>
            <a:normAutofit/>
          </a:bodyPr>
          <a:lstStyle/>
          <a:p>
            <a:pPr marL="0" indent="0" algn="ctr">
              <a:lnSpc>
                <a:spcPct val="100000"/>
              </a:lnSpc>
              <a:buNone/>
            </a:pPr>
            <a:r>
              <a:rPr lang="en-US" sz="2400" dirty="0">
                <a:solidFill>
                  <a:schemeClr val="bg1"/>
                </a:solidFill>
                <a:latin typeface="Futura PT Medium" panose="020B0502020204020303" pitchFamily="34" charset="77"/>
              </a:rPr>
              <a:t>Presented by Jonathan Parfrey</a:t>
            </a:r>
          </a:p>
        </p:txBody>
      </p:sp>
      <p:sp>
        <p:nvSpPr>
          <p:cNvPr id="5" name="object 3">
            <a:extLst>
              <a:ext uri="{FF2B5EF4-FFF2-40B4-BE49-F238E27FC236}">
                <a16:creationId xmlns:a16="http://schemas.microsoft.com/office/drawing/2014/main" id="{0640C8AC-74A2-C44D-BF64-B6D10415BDA2}"/>
              </a:ext>
            </a:extLst>
          </p:cNvPr>
          <p:cNvSpPr txBox="1"/>
          <p:nvPr/>
        </p:nvSpPr>
        <p:spPr>
          <a:xfrm>
            <a:off x="3364659" y="316492"/>
            <a:ext cx="5462682" cy="2008242"/>
          </a:xfrm>
          <a:prstGeom prst="rect">
            <a:avLst/>
          </a:prstGeom>
        </p:spPr>
        <p:txBody>
          <a:bodyPr vert="horz" wrap="square" lIns="0" tIns="160020" rIns="0" bIns="0" rtlCol="0">
            <a:spAutoFit/>
          </a:bodyPr>
          <a:lstStyle/>
          <a:p>
            <a:pPr marL="12700" marR="5080" algn="ctr">
              <a:spcBef>
                <a:spcPts val="1260"/>
              </a:spcBef>
            </a:pPr>
            <a:r>
              <a:rPr lang="en-US" sz="4000" b="1" spc="-204" dirty="0">
                <a:solidFill>
                  <a:srgbClr val="FFFFFF"/>
                </a:solidFill>
                <a:latin typeface="Klima" panose="02010503040200000003" pitchFamily="2" charset="0"/>
                <a:cs typeface="Arial"/>
              </a:rPr>
              <a:t>CALIFORNIA </a:t>
            </a:r>
            <a:r>
              <a:rPr sz="4000" b="1" spc="-204" dirty="0">
                <a:solidFill>
                  <a:srgbClr val="FFFFFF"/>
                </a:solidFill>
                <a:latin typeface="Klima" panose="02010503040200000003" pitchFamily="2" charset="0"/>
                <a:cs typeface="Arial"/>
              </a:rPr>
              <a:t>R</a:t>
            </a:r>
            <a:r>
              <a:rPr sz="4000" b="1" spc="-355" dirty="0">
                <a:solidFill>
                  <a:srgbClr val="FFFFFF"/>
                </a:solidFill>
                <a:latin typeface="Klima" panose="02010503040200000003" pitchFamily="2" charset="0"/>
                <a:cs typeface="Arial"/>
              </a:rPr>
              <a:t>E</a:t>
            </a:r>
            <a:r>
              <a:rPr sz="4000" b="1" spc="-70" dirty="0">
                <a:solidFill>
                  <a:srgbClr val="FFFFFF"/>
                </a:solidFill>
                <a:latin typeface="Klima" panose="02010503040200000003" pitchFamily="2" charset="0"/>
                <a:cs typeface="Arial"/>
              </a:rPr>
              <a:t>GIONAL</a:t>
            </a:r>
            <a:r>
              <a:rPr lang="en-US" sz="4000" b="1" spc="-70" dirty="0">
                <a:solidFill>
                  <a:srgbClr val="FFFFFF"/>
                </a:solidFill>
                <a:latin typeface="Klima" panose="02010503040200000003" pitchFamily="2" charset="0"/>
                <a:cs typeface="Arial"/>
              </a:rPr>
              <a:t> </a:t>
            </a:r>
            <a:r>
              <a:rPr lang="en-US" sz="4000" b="1" spc="-80" dirty="0">
                <a:solidFill>
                  <a:srgbClr val="FFFFFF"/>
                </a:solidFill>
                <a:latin typeface="Klima" panose="02010503040200000003" pitchFamily="2" charset="0"/>
                <a:cs typeface="Arial"/>
              </a:rPr>
              <a:t>CLIMATE</a:t>
            </a:r>
            <a:r>
              <a:rPr lang="en-US" sz="4000" b="1" spc="-70" dirty="0">
                <a:solidFill>
                  <a:srgbClr val="FFFFFF"/>
                </a:solidFill>
                <a:latin typeface="Klima" panose="02010503040200000003" pitchFamily="2" charset="0"/>
                <a:cs typeface="Arial"/>
              </a:rPr>
              <a:t>  </a:t>
            </a:r>
            <a:r>
              <a:rPr lang="en-US" sz="4000" b="1" spc="-140" dirty="0">
                <a:solidFill>
                  <a:srgbClr val="FFFFFF"/>
                </a:solidFill>
                <a:latin typeface="Klima" panose="02010503040200000003" pitchFamily="2" charset="0"/>
                <a:cs typeface="Arial"/>
              </a:rPr>
              <a:t>ADAPTATION</a:t>
            </a:r>
            <a:r>
              <a:rPr lang="en-US" sz="4000" dirty="0">
                <a:latin typeface="Klima" panose="02010503040200000003" pitchFamily="2" charset="0"/>
                <a:cs typeface="Arial"/>
              </a:rPr>
              <a:t> </a:t>
            </a:r>
            <a:r>
              <a:rPr lang="en-US" sz="4000" b="1" spc="5" dirty="0">
                <a:solidFill>
                  <a:srgbClr val="FFFFFF"/>
                </a:solidFill>
                <a:latin typeface="Klima" panose="02010503040200000003" pitchFamily="2" charset="0"/>
                <a:cs typeface="Arial"/>
              </a:rPr>
              <a:t>INITIATIVE</a:t>
            </a:r>
            <a:endParaRPr lang="en-US" sz="4000" dirty="0">
              <a:latin typeface="Klima" panose="02010503040200000003" pitchFamily="2" charset="0"/>
              <a:cs typeface="Arial"/>
            </a:endParaRPr>
          </a:p>
        </p:txBody>
      </p:sp>
      <p:sp>
        <p:nvSpPr>
          <p:cNvPr id="7" name="object 5">
            <a:extLst>
              <a:ext uri="{FF2B5EF4-FFF2-40B4-BE49-F238E27FC236}">
                <a16:creationId xmlns:a16="http://schemas.microsoft.com/office/drawing/2014/main" id="{DC3314C1-A8E3-4647-807A-8306B6459296}"/>
              </a:ext>
            </a:extLst>
          </p:cNvPr>
          <p:cNvSpPr txBox="1"/>
          <p:nvPr/>
        </p:nvSpPr>
        <p:spPr>
          <a:xfrm>
            <a:off x="3442894" y="2324734"/>
            <a:ext cx="5462682" cy="1245854"/>
          </a:xfrm>
          <a:prstGeom prst="rect">
            <a:avLst/>
          </a:prstGeom>
        </p:spPr>
        <p:txBody>
          <a:bodyPr vert="horz" wrap="square" lIns="0" tIns="136525" rIns="0" bIns="0" rtlCol="0">
            <a:spAutoFit/>
          </a:bodyPr>
          <a:lstStyle/>
          <a:p>
            <a:pPr marL="13335" marR="5080" algn="ctr">
              <a:spcBef>
                <a:spcPts val="390"/>
              </a:spcBef>
            </a:pPr>
            <a:r>
              <a:rPr sz="2400" dirty="0">
                <a:solidFill>
                  <a:srgbClr val="FFFFFF"/>
                </a:solidFill>
                <a:latin typeface="Futura PT Medium" panose="020B0502020204020303" pitchFamily="34" charset="77"/>
                <a:cs typeface="Arial"/>
              </a:rPr>
              <a:t>Unde</a:t>
            </a:r>
            <a:r>
              <a:rPr sz="2400" spc="-20" dirty="0">
                <a:solidFill>
                  <a:srgbClr val="FFFFFF"/>
                </a:solidFill>
                <a:latin typeface="Futura PT Medium" panose="020B0502020204020303" pitchFamily="34" charset="77"/>
                <a:cs typeface="Arial"/>
              </a:rPr>
              <a:t>r</a:t>
            </a:r>
            <a:r>
              <a:rPr sz="2400" spc="-105" dirty="0">
                <a:solidFill>
                  <a:srgbClr val="FFFFFF"/>
                </a:solidFill>
                <a:latin typeface="Futura PT Medium" panose="020B0502020204020303" pitchFamily="34" charset="77"/>
                <a:cs typeface="Arial"/>
              </a:rPr>
              <a:t>s</a:t>
            </a:r>
            <a:r>
              <a:rPr sz="2400" spc="5" dirty="0">
                <a:solidFill>
                  <a:srgbClr val="FFFFFF"/>
                </a:solidFill>
                <a:latin typeface="Futura PT Medium" panose="020B0502020204020303" pitchFamily="34" charset="77"/>
                <a:cs typeface="Arial"/>
              </a:rPr>
              <a:t>tanding</a:t>
            </a:r>
            <a:r>
              <a:rPr sz="2400" spc="-160" dirty="0">
                <a:solidFill>
                  <a:srgbClr val="FFFFFF"/>
                </a:solidFill>
                <a:latin typeface="Futura PT Medium" panose="020B0502020204020303" pitchFamily="34" charset="77"/>
                <a:cs typeface="Arial"/>
              </a:rPr>
              <a:t> </a:t>
            </a:r>
            <a:r>
              <a:rPr sz="2400" spc="-5" dirty="0">
                <a:solidFill>
                  <a:srgbClr val="FFFFFF"/>
                </a:solidFill>
                <a:latin typeface="Futura PT Medium" panose="020B0502020204020303" pitchFamily="34" charset="77"/>
                <a:cs typeface="Arial"/>
              </a:rPr>
              <a:t>Clim</a:t>
            </a:r>
            <a:r>
              <a:rPr sz="2400" spc="-20" dirty="0">
                <a:solidFill>
                  <a:srgbClr val="FFFFFF"/>
                </a:solidFill>
                <a:latin typeface="Futura PT Medium" panose="020B0502020204020303" pitchFamily="34" charset="77"/>
                <a:cs typeface="Arial"/>
              </a:rPr>
              <a:t>a</a:t>
            </a:r>
            <a:r>
              <a:rPr sz="2400" spc="55" dirty="0">
                <a:solidFill>
                  <a:srgbClr val="FFFFFF"/>
                </a:solidFill>
                <a:latin typeface="Futura PT Medium" panose="020B0502020204020303" pitchFamily="34" charset="77"/>
                <a:cs typeface="Arial"/>
              </a:rPr>
              <a:t>te</a:t>
            </a:r>
            <a:r>
              <a:rPr sz="2400" spc="-160" dirty="0">
                <a:solidFill>
                  <a:srgbClr val="FFFFFF"/>
                </a:solidFill>
                <a:latin typeface="Futura PT Medium" panose="020B0502020204020303" pitchFamily="34" charset="77"/>
                <a:cs typeface="Arial"/>
              </a:rPr>
              <a:t> </a:t>
            </a:r>
            <a:r>
              <a:rPr sz="2400" dirty="0">
                <a:solidFill>
                  <a:srgbClr val="FFFFFF"/>
                </a:solidFill>
                <a:latin typeface="Futura PT Medium" panose="020B0502020204020303" pitchFamily="34" charset="77"/>
                <a:cs typeface="Arial"/>
              </a:rPr>
              <a:t>Change</a:t>
            </a:r>
            <a:r>
              <a:rPr lang="en-US" sz="2400" dirty="0">
                <a:solidFill>
                  <a:srgbClr val="FFFFFF"/>
                </a:solidFill>
                <a:latin typeface="Futura PT Medium" panose="020B0502020204020303" pitchFamily="34" charset="77"/>
                <a:cs typeface="Arial"/>
              </a:rPr>
              <a:t> </a:t>
            </a:r>
            <a:r>
              <a:rPr sz="2400" spc="-10" dirty="0">
                <a:solidFill>
                  <a:srgbClr val="FFFFFF"/>
                </a:solidFill>
                <a:latin typeface="Futura PT Medium" panose="020B0502020204020303" pitchFamily="34" charset="77"/>
                <a:cs typeface="Arial"/>
              </a:rPr>
              <a:t>in</a:t>
            </a:r>
            <a:r>
              <a:rPr lang="en-US" sz="2400" spc="-160" dirty="0">
                <a:solidFill>
                  <a:srgbClr val="FFFFFF"/>
                </a:solidFill>
                <a:latin typeface="Futura PT Medium" panose="020B0502020204020303" pitchFamily="34" charset="77"/>
                <a:cs typeface="Arial"/>
              </a:rPr>
              <a:t> </a:t>
            </a:r>
            <a:r>
              <a:rPr sz="2400" spc="40" dirty="0">
                <a:solidFill>
                  <a:srgbClr val="FFFFFF"/>
                </a:solidFill>
                <a:latin typeface="Futura PT Medium" panose="020B0502020204020303" pitchFamily="34" charset="77"/>
                <a:cs typeface="Arial"/>
              </a:rPr>
              <a:t>the</a:t>
            </a:r>
            <a:r>
              <a:rPr sz="2400" spc="-160" dirty="0">
                <a:solidFill>
                  <a:srgbClr val="FFFFFF"/>
                </a:solidFill>
                <a:latin typeface="Futura PT Medium" panose="020B0502020204020303" pitchFamily="34" charset="77"/>
                <a:cs typeface="Arial"/>
              </a:rPr>
              <a:t> </a:t>
            </a:r>
            <a:r>
              <a:rPr lang="en-US" sz="2400" spc="-40" dirty="0">
                <a:solidFill>
                  <a:srgbClr val="FFFFFF"/>
                </a:solidFill>
                <a:latin typeface="Futura PT Medium" panose="020B0502020204020303" pitchFamily="34" charset="77"/>
                <a:cs typeface="Arial"/>
              </a:rPr>
              <a:t>San Joaquin Valley</a:t>
            </a:r>
            <a:r>
              <a:rPr sz="2400" spc="-10" dirty="0">
                <a:solidFill>
                  <a:srgbClr val="FFFFFF"/>
                </a:solidFill>
                <a:latin typeface="Futura PT Medium" panose="020B0502020204020303" pitchFamily="34" charset="77"/>
                <a:cs typeface="Arial"/>
              </a:rPr>
              <a:t>;</a:t>
            </a:r>
            <a:r>
              <a:rPr sz="2400" spc="-160" dirty="0">
                <a:solidFill>
                  <a:srgbClr val="FFFFFF"/>
                </a:solidFill>
                <a:latin typeface="Futura PT Medium" panose="020B0502020204020303" pitchFamily="34" charset="77"/>
                <a:cs typeface="Arial"/>
              </a:rPr>
              <a:t> </a:t>
            </a:r>
            <a:r>
              <a:rPr sz="2400" spc="-5" dirty="0">
                <a:solidFill>
                  <a:srgbClr val="FFFFFF"/>
                </a:solidFill>
                <a:latin typeface="Futura PT Medium" panose="020B0502020204020303" pitchFamily="34" charset="77"/>
                <a:cs typeface="Arial"/>
              </a:rPr>
              <a:t>Wh</a:t>
            </a:r>
            <a:r>
              <a:rPr sz="2400" spc="-20" dirty="0">
                <a:solidFill>
                  <a:srgbClr val="FFFFFF"/>
                </a:solidFill>
                <a:latin typeface="Futura PT Medium" panose="020B0502020204020303" pitchFamily="34" charset="77"/>
                <a:cs typeface="Arial"/>
              </a:rPr>
              <a:t>a</a:t>
            </a:r>
            <a:r>
              <a:rPr sz="2400" spc="75" dirty="0">
                <a:solidFill>
                  <a:srgbClr val="FFFFFF"/>
                </a:solidFill>
                <a:latin typeface="Futura PT Medium" panose="020B0502020204020303" pitchFamily="34" charset="77"/>
                <a:cs typeface="Arial"/>
              </a:rPr>
              <a:t>t</a:t>
            </a:r>
            <a:r>
              <a:rPr sz="2400" spc="-160" dirty="0">
                <a:solidFill>
                  <a:srgbClr val="FFFFFF"/>
                </a:solidFill>
                <a:latin typeface="Futura PT Medium" panose="020B0502020204020303" pitchFamily="34" charset="77"/>
                <a:cs typeface="Arial"/>
              </a:rPr>
              <a:t> </a:t>
            </a:r>
            <a:r>
              <a:rPr sz="2400" spc="-145" dirty="0">
                <a:solidFill>
                  <a:srgbClr val="FFFFFF"/>
                </a:solidFill>
                <a:latin typeface="Futura PT Medium" panose="020B0502020204020303" pitchFamily="34" charset="77"/>
                <a:cs typeface="Arial"/>
              </a:rPr>
              <a:t>Y</a:t>
            </a:r>
            <a:r>
              <a:rPr sz="2400" spc="5" dirty="0">
                <a:solidFill>
                  <a:srgbClr val="FFFFFF"/>
                </a:solidFill>
                <a:latin typeface="Futura PT Medium" panose="020B0502020204020303" pitchFamily="34" charset="77"/>
                <a:cs typeface="Arial"/>
              </a:rPr>
              <a:t>our</a:t>
            </a:r>
            <a:r>
              <a:rPr sz="2400" spc="-160" dirty="0">
                <a:solidFill>
                  <a:srgbClr val="FFFFFF"/>
                </a:solidFill>
                <a:latin typeface="Futura PT Medium" panose="020B0502020204020303" pitchFamily="34" charset="77"/>
                <a:cs typeface="Arial"/>
              </a:rPr>
              <a:t> </a:t>
            </a:r>
            <a:r>
              <a:rPr sz="2400" spc="-35" dirty="0">
                <a:solidFill>
                  <a:srgbClr val="FFFFFF"/>
                </a:solidFill>
                <a:latin typeface="Futura PT Medium" panose="020B0502020204020303" pitchFamily="34" charset="77"/>
                <a:cs typeface="Arial"/>
              </a:rPr>
              <a:t>O</a:t>
            </a:r>
            <a:r>
              <a:rPr sz="2400" spc="-45" dirty="0">
                <a:solidFill>
                  <a:srgbClr val="FFFFFF"/>
                </a:solidFill>
                <a:latin typeface="Futura PT Medium" panose="020B0502020204020303" pitchFamily="34" charset="77"/>
                <a:cs typeface="Arial"/>
              </a:rPr>
              <a:t>r</a:t>
            </a:r>
            <a:r>
              <a:rPr sz="2400" spc="-10" dirty="0">
                <a:solidFill>
                  <a:srgbClr val="FFFFFF"/>
                </a:solidFill>
                <a:latin typeface="Futura PT Medium" panose="020B0502020204020303" pitchFamily="34" charset="77"/>
                <a:cs typeface="Arial"/>
              </a:rPr>
              <a:t>ganiz</a:t>
            </a:r>
            <a:r>
              <a:rPr sz="2400" spc="-30" dirty="0">
                <a:solidFill>
                  <a:srgbClr val="FFFFFF"/>
                </a:solidFill>
                <a:latin typeface="Futura PT Medium" panose="020B0502020204020303" pitchFamily="34" charset="77"/>
                <a:cs typeface="Arial"/>
              </a:rPr>
              <a:t>a</a:t>
            </a:r>
            <a:r>
              <a:rPr sz="2400" spc="5" dirty="0">
                <a:solidFill>
                  <a:srgbClr val="FFFFFF"/>
                </a:solidFill>
                <a:latin typeface="Futura PT Medium" panose="020B0502020204020303" pitchFamily="34" charset="77"/>
                <a:cs typeface="Arial"/>
              </a:rPr>
              <a:t>tion</a:t>
            </a:r>
            <a:r>
              <a:rPr lang="en-US" sz="2400" spc="5" dirty="0">
                <a:solidFill>
                  <a:srgbClr val="FFFFFF"/>
                </a:solidFill>
                <a:latin typeface="Futura PT Medium" panose="020B0502020204020303" pitchFamily="34" charset="77"/>
                <a:cs typeface="Arial"/>
              </a:rPr>
              <a:t> </a:t>
            </a:r>
            <a:r>
              <a:rPr sz="2400" spc="-15" dirty="0">
                <a:solidFill>
                  <a:srgbClr val="FFFFFF"/>
                </a:solidFill>
                <a:latin typeface="Futura PT Medium" panose="020B0502020204020303" pitchFamily="34" charset="77"/>
                <a:cs typeface="Arial"/>
              </a:rPr>
              <a:t>Can</a:t>
            </a:r>
            <a:r>
              <a:rPr sz="2400" spc="-160" dirty="0">
                <a:solidFill>
                  <a:srgbClr val="FFFFFF"/>
                </a:solidFill>
                <a:latin typeface="Futura PT Medium" panose="020B0502020204020303" pitchFamily="34" charset="77"/>
                <a:cs typeface="Arial"/>
              </a:rPr>
              <a:t> </a:t>
            </a:r>
            <a:r>
              <a:rPr sz="2400" spc="-40" dirty="0">
                <a:solidFill>
                  <a:srgbClr val="FFFFFF"/>
                </a:solidFill>
                <a:latin typeface="Futura PT Medium" panose="020B0502020204020303" pitchFamily="34" charset="77"/>
                <a:cs typeface="Arial"/>
              </a:rPr>
              <a:t>Do</a:t>
            </a:r>
            <a:r>
              <a:rPr sz="2400" spc="-160" dirty="0">
                <a:solidFill>
                  <a:srgbClr val="FFFFFF"/>
                </a:solidFill>
                <a:latin typeface="Futura PT Medium" panose="020B0502020204020303" pitchFamily="34" charset="77"/>
                <a:cs typeface="Arial"/>
              </a:rPr>
              <a:t> </a:t>
            </a:r>
            <a:r>
              <a:rPr sz="2400" spc="10" dirty="0">
                <a:solidFill>
                  <a:srgbClr val="FFFFFF"/>
                </a:solidFill>
                <a:latin typeface="Futura PT Medium" panose="020B0502020204020303" pitchFamily="34" charset="77"/>
                <a:cs typeface="Arial"/>
              </a:rPr>
              <a:t>About</a:t>
            </a:r>
            <a:r>
              <a:rPr sz="2400" spc="-160" dirty="0">
                <a:solidFill>
                  <a:srgbClr val="FFFFFF"/>
                </a:solidFill>
                <a:latin typeface="Futura PT Medium" panose="020B0502020204020303" pitchFamily="34" charset="77"/>
                <a:cs typeface="Arial"/>
              </a:rPr>
              <a:t> </a:t>
            </a:r>
            <a:r>
              <a:rPr sz="2400" spc="50" dirty="0">
                <a:solidFill>
                  <a:srgbClr val="FFFFFF"/>
                </a:solidFill>
                <a:latin typeface="Futura PT Medium" panose="020B0502020204020303" pitchFamily="34" charset="77"/>
                <a:cs typeface="Arial"/>
              </a:rPr>
              <a:t>It</a:t>
            </a:r>
            <a:endParaRPr sz="2400" dirty="0">
              <a:latin typeface="Futura PT Medium" panose="020B0502020204020303" pitchFamily="34" charset="77"/>
              <a:cs typeface="Arial"/>
            </a:endParaRPr>
          </a:p>
        </p:txBody>
      </p:sp>
      <p:pic>
        <p:nvPicPr>
          <p:cNvPr id="11" name="Picture 10" descr="A black and white logo&#10;&#10;Description automatically generated with low confidence">
            <a:extLst>
              <a:ext uri="{FF2B5EF4-FFF2-40B4-BE49-F238E27FC236}">
                <a16:creationId xmlns:a16="http://schemas.microsoft.com/office/drawing/2014/main" id="{89187C87-B26E-A046-8C2C-CEA93A45BDF5}"/>
              </a:ext>
            </a:extLst>
          </p:cNvPr>
          <p:cNvPicPr>
            <a:picLocks noChangeAspect="1"/>
          </p:cNvPicPr>
          <p:nvPr/>
        </p:nvPicPr>
        <p:blipFill>
          <a:blip r:embed="rId3"/>
          <a:stretch>
            <a:fillRect/>
          </a:stretch>
        </p:blipFill>
        <p:spPr>
          <a:xfrm>
            <a:off x="5291863" y="5799303"/>
            <a:ext cx="1605326" cy="574335"/>
          </a:xfrm>
          <a:prstGeom prst="rect">
            <a:avLst/>
          </a:prstGeom>
        </p:spPr>
      </p:pic>
    </p:spTree>
    <p:extLst>
      <p:ext uri="{BB962C8B-B14F-4D97-AF65-F5344CB8AC3E}">
        <p14:creationId xmlns:p14="http://schemas.microsoft.com/office/powerpoint/2010/main" val="89055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EF4BBF-9D1D-184F-97BD-822107855C46}"/>
              </a:ext>
            </a:extLst>
          </p:cNvPr>
          <p:cNvSpPr/>
          <p:nvPr/>
        </p:nvSpPr>
        <p:spPr>
          <a:xfrm>
            <a:off x="0" y="1322613"/>
            <a:ext cx="12192000" cy="4163788"/>
          </a:xfrm>
          <a:prstGeom prst="rect">
            <a:avLst/>
          </a:prstGeom>
          <a:solidFill>
            <a:srgbClr val="40C2CC">
              <a:alpha val="8627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0E7407B-969A-C14F-9EE2-CA857F428D58}"/>
              </a:ext>
            </a:extLst>
          </p:cNvPr>
          <p:cNvSpPr>
            <a:spLocks noGrp="1"/>
          </p:cNvSpPr>
          <p:nvPr>
            <p:ph type="title"/>
          </p:nvPr>
        </p:nvSpPr>
        <p:spPr>
          <a:xfrm>
            <a:off x="571500" y="909639"/>
            <a:ext cx="11258550" cy="4867275"/>
          </a:xfrm>
        </p:spPr>
        <p:txBody>
          <a:bodyPr anchor="ctr">
            <a:normAutofit/>
          </a:bodyPr>
          <a:lstStyle/>
          <a:p>
            <a:pPr algn="ctr">
              <a:lnSpc>
                <a:spcPct val="100000"/>
              </a:lnSpc>
            </a:pPr>
            <a:r>
              <a:rPr lang="en-US" sz="4400" b="1" dirty="0">
                <a:solidFill>
                  <a:schemeClr val="bg1"/>
                </a:solidFill>
                <a:latin typeface="Klima" panose="02010503040200000003" pitchFamily="2" charset="0"/>
              </a:rPr>
              <a:t>How will the San Joaquin Valley be impacted by climate change?</a:t>
            </a:r>
            <a:br>
              <a:rPr lang="en-US" sz="2800" b="1" dirty="0">
                <a:solidFill>
                  <a:schemeClr val="bg1"/>
                </a:solidFill>
                <a:latin typeface="Klima" panose="02010503040200000003" pitchFamily="2" charset="0"/>
              </a:rPr>
            </a:br>
            <a:br>
              <a:rPr lang="en-US" sz="4400" b="1" dirty="0">
                <a:solidFill>
                  <a:schemeClr val="bg1"/>
                </a:solidFill>
                <a:latin typeface="Klima" panose="02010503040200000003" pitchFamily="2" charset="0"/>
              </a:rPr>
            </a:br>
            <a:r>
              <a:rPr lang="en-US" sz="2400" b="1" dirty="0">
                <a:solidFill>
                  <a:schemeClr val="bg1"/>
                </a:solidFill>
                <a:latin typeface="Klima" panose="02010503040200000003" pitchFamily="2" charset="0"/>
              </a:rPr>
              <a:t>(Answers form California’s Fourth Climate Change Assessment)</a:t>
            </a:r>
          </a:p>
        </p:txBody>
      </p:sp>
    </p:spTree>
    <p:extLst>
      <p:ext uri="{BB962C8B-B14F-4D97-AF65-F5344CB8AC3E}">
        <p14:creationId xmlns:p14="http://schemas.microsoft.com/office/powerpoint/2010/main" val="2252275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FFAAE70-41FA-D84B-A4CB-7826741C08C7}"/>
              </a:ext>
            </a:extLst>
          </p:cNvPr>
          <p:cNvSpPr>
            <a:spLocks noGrp="1"/>
          </p:cNvSpPr>
          <p:nvPr>
            <p:ph sz="half" idx="2"/>
          </p:nvPr>
        </p:nvSpPr>
        <p:spPr>
          <a:xfrm>
            <a:off x="259831" y="376262"/>
            <a:ext cx="5836169" cy="5727146"/>
          </a:xfrm>
        </p:spPr>
        <p:txBody>
          <a:bodyPr>
            <a:noAutofit/>
          </a:bodyPr>
          <a:lstStyle/>
          <a:p>
            <a:pPr>
              <a:spcAft>
                <a:spcPts val="1200"/>
              </a:spcAft>
              <a:buClr>
                <a:srgbClr val="40C2CC"/>
              </a:buClr>
            </a:pPr>
            <a:r>
              <a:rPr lang="en-US" sz="1700" b="1" dirty="0">
                <a:solidFill>
                  <a:srgbClr val="40C2CC"/>
                </a:solidFill>
                <a:latin typeface="Futura PT Demi" panose="020B0502020204020303" pitchFamily="34" charset="77"/>
                <a:cs typeface="Arial" panose="020B0604020202020204" pitchFamily="34" charset="0"/>
              </a:rPr>
              <a:t>THE SAN JOAQUIN VALLEY IS WARMING. </a:t>
            </a:r>
            <a:r>
              <a:rPr lang="en-US" sz="1700" dirty="0">
                <a:latin typeface="Futura PT Book" panose="020B0502020204020303" pitchFamily="34" charset="77"/>
                <a:cs typeface="Arial" panose="020B0604020202020204" pitchFamily="34" charset="0"/>
              </a:rPr>
              <a:t>By mid-century (2041-2060) the region will likely warm by 3°F to 6°F above historic climatic temperatures.</a:t>
            </a:r>
          </a:p>
          <a:p>
            <a:pPr>
              <a:spcAft>
                <a:spcPts val="1200"/>
              </a:spcAft>
              <a:buClr>
                <a:srgbClr val="40C2CC"/>
              </a:buClr>
            </a:pPr>
            <a:r>
              <a:rPr lang="en-US" sz="1700" b="1" dirty="0">
                <a:solidFill>
                  <a:srgbClr val="40C2CC"/>
                </a:solidFill>
                <a:latin typeface="Futura PT Demi" panose="020B0502020204020303" pitchFamily="34" charset="77"/>
                <a:cs typeface="Arial" panose="020B0604020202020204" pitchFamily="34" charset="0"/>
              </a:rPr>
              <a:t>OUR HEALTH IS IN THE BALANCE. </a:t>
            </a:r>
            <a:r>
              <a:rPr lang="en-US" sz="1700" dirty="0">
                <a:latin typeface="Futura PT Book" panose="020B0502020204020303" pitchFamily="34" charset="77"/>
                <a:cs typeface="Arial" panose="020B0604020202020204" pitchFamily="34" charset="0"/>
              </a:rPr>
              <a:t>Longer and more frequent high-heat days will increase the number of heat-related illnesses, such as heat stroke, heat cramps, heat exhaustion and  dehydration, as well as other illnesses and premature deaths. Outdoor workers are especially at-risk, especially farmworkers, which in turn threatens the local agricultural economy.</a:t>
            </a:r>
          </a:p>
          <a:p>
            <a:pPr>
              <a:spcAft>
                <a:spcPts val="1200"/>
              </a:spcAft>
              <a:buClr>
                <a:srgbClr val="40C2CC"/>
              </a:buClr>
            </a:pPr>
            <a:r>
              <a:rPr lang="en-US" sz="1700" b="1" dirty="0">
                <a:solidFill>
                  <a:srgbClr val="40C2CC"/>
                </a:solidFill>
                <a:latin typeface="Futura PT Demi" panose="020B0502020204020303" pitchFamily="34" charset="77"/>
                <a:cs typeface="Arial" panose="020B0604020202020204" pitchFamily="34" charset="0"/>
              </a:rPr>
              <a:t>MORE FREQUENT AND SEVERE DROUGHTS WILL AFFECT AGRICULTURAL PRODUCTION. </a:t>
            </a:r>
            <a:r>
              <a:rPr lang="en-US" sz="1700" dirty="0">
                <a:latin typeface="Futura PT Book" panose="020B0502020204020303" pitchFamily="34" charset="77"/>
                <a:cs typeface="Arial" panose="020B0604020202020204" pitchFamily="34" charset="0"/>
              </a:rPr>
              <a:t>Constraints on water supplies, frequent and longer droughts, warmer temperatures, variable rain, new pests, and reduced chill hours will affect agriculture decisions and implementation.</a:t>
            </a:r>
          </a:p>
          <a:p>
            <a:pPr>
              <a:spcAft>
                <a:spcPts val="1200"/>
              </a:spcAft>
              <a:buClr>
                <a:srgbClr val="40C2CC"/>
              </a:buClr>
            </a:pPr>
            <a:r>
              <a:rPr lang="en-US" sz="1700" b="1" dirty="0">
                <a:solidFill>
                  <a:srgbClr val="40C2CC"/>
                </a:solidFill>
                <a:latin typeface="Futura PT Book" panose="020B0502020204020303" pitchFamily="34" charset="77"/>
              </a:rPr>
              <a:t>AIR QUALITY WILL WORSEN. </a:t>
            </a:r>
            <a:r>
              <a:rPr lang="en-US" sz="1700" dirty="0">
                <a:latin typeface="Futura PT Book" panose="020B0502020204020303" pitchFamily="34" charset="77"/>
              </a:rPr>
              <a:t>Hotter temperatures convert tailpipe emissions (nitrogen oxides) into ozone, which is linked with reduced lung function and exacerbating incidence of bronchitis, emphysema, and asthma.</a:t>
            </a:r>
          </a:p>
        </p:txBody>
      </p:sp>
      <p:sp>
        <p:nvSpPr>
          <p:cNvPr id="13" name="Content Placeholder 12">
            <a:extLst>
              <a:ext uri="{FF2B5EF4-FFF2-40B4-BE49-F238E27FC236}">
                <a16:creationId xmlns:a16="http://schemas.microsoft.com/office/drawing/2014/main" id="{AEBA0BBE-BC2C-DF42-83FA-8292A553CA30}"/>
              </a:ext>
            </a:extLst>
          </p:cNvPr>
          <p:cNvSpPr>
            <a:spLocks noGrp="1"/>
          </p:cNvSpPr>
          <p:nvPr>
            <p:ph sz="quarter" idx="4"/>
          </p:nvPr>
        </p:nvSpPr>
        <p:spPr>
          <a:xfrm>
            <a:off x="6096000" y="376261"/>
            <a:ext cx="5892800" cy="6922005"/>
          </a:xfrm>
        </p:spPr>
        <p:txBody>
          <a:bodyPr>
            <a:noAutofit/>
          </a:bodyPr>
          <a:lstStyle/>
          <a:p>
            <a:pPr>
              <a:lnSpc>
                <a:spcPct val="100000"/>
              </a:lnSpc>
              <a:spcBef>
                <a:spcPts val="600"/>
              </a:spcBef>
              <a:spcAft>
                <a:spcPts val="1200"/>
              </a:spcAft>
              <a:buClr>
                <a:srgbClr val="40C2CC"/>
              </a:buClr>
            </a:pPr>
            <a:r>
              <a:rPr lang="en-US" sz="1700" b="1" dirty="0">
                <a:solidFill>
                  <a:srgbClr val="40C2CC"/>
                </a:solidFill>
                <a:latin typeface="Futura PT Demi" panose="020B0502020204020303" pitchFamily="34" charset="77"/>
                <a:cs typeface="Arial" panose="020B0604020202020204" pitchFamily="34" charset="0"/>
              </a:rPr>
              <a:t>AT TIMES THERE WILL BE MORE RAIN – BUT ALSO LESS SNOW. </a:t>
            </a:r>
            <a:r>
              <a:rPr lang="en-US" sz="1700" dirty="0">
                <a:latin typeface="Futura PT Book" panose="020B0502020204020303" pitchFamily="34" charset="77"/>
                <a:cs typeface="Arial" panose="020B0604020202020204" pitchFamily="34" charset="0"/>
              </a:rPr>
              <a:t>Climate change will reinforce variable precipitation trends, leading to longer periods of drought and more extreme periods of heavy rain..</a:t>
            </a:r>
          </a:p>
          <a:p>
            <a:pPr>
              <a:lnSpc>
                <a:spcPct val="100000"/>
              </a:lnSpc>
              <a:spcBef>
                <a:spcPts val="600"/>
              </a:spcBef>
              <a:spcAft>
                <a:spcPts val="1200"/>
              </a:spcAft>
              <a:buClr>
                <a:srgbClr val="40C2CC"/>
              </a:buClr>
            </a:pPr>
            <a:r>
              <a:rPr lang="en-US" sz="1700" b="1" dirty="0">
                <a:solidFill>
                  <a:srgbClr val="40C2CC"/>
                </a:solidFill>
                <a:latin typeface="Futura PT Demi" panose="020B0502020204020303" pitchFamily="34" charset="77"/>
                <a:cs typeface="Arial" panose="020B0604020202020204" pitchFamily="34" charset="0"/>
              </a:rPr>
              <a:t>WE ANTICIPATE EVEN MORE DESTRUCTIVE WILDFIRES. </a:t>
            </a:r>
            <a:r>
              <a:rPr lang="en-US" sz="1700" dirty="0">
                <a:latin typeface="Futura PT Demi" panose="020B0502020204020303" pitchFamily="34" charset="77"/>
                <a:cs typeface="Arial" panose="020B0604020202020204" pitchFamily="34" charset="0"/>
              </a:rPr>
              <a:t>Projections indicate that wildfires may become more frequent and more destructive in the foothills above the San Joaquin Valley. Over- all burned area is projected to increase over 178% above traditional fires of the past.</a:t>
            </a:r>
          </a:p>
          <a:p>
            <a:pPr>
              <a:lnSpc>
                <a:spcPct val="100000"/>
              </a:lnSpc>
              <a:spcBef>
                <a:spcPts val="600"/>
              </a:spcBef>
              <a:spcAft>
                <a:spcPts val="1200"/>
              </a:spcAft>
              <a:buClr>
                <a:srgbClr val="40C2CC"/>
              </a:buClr>
            </a:pPr>
            <a:r>
              <a:rPr lang="en-US" sz="1700" b="1" dirty="0">
                <a:solidFill>
                  <a:srgbClr val="40C2CC"/>
                </a:solidFill>
                <a:latin typeface="Futura PT Demi" panose="020B0502020204020303" pitchFamily="34" charset="77"/>
                <a:cs typeface="Arial" panose="020B0604020202020204" pitchFamily="34" charset="0"/>
              </a:rPr>
              <a:t>FLOODING WILL BECOME A LARGER PROBLEM. </a:t>
            </a:r>
            <a:r>
              <a:rPr lang="en-US" sz="1700" dirty="0">
                <a:latin typeface="Futura PT Demi" panose="020B0502020204020303" pitchFamily="34" charset="77"/>
                <a:cs typeface="Arial" panose="020B0604020202020204" pitchFamily="34" charset="0"/>
              </a:rPr>
              <a:t>The projected increase in precipitation extremes, alone and in combination with the projected increase in wildfires, creates increased potential for floods and mudslides.</a:t>
            </a:r>
          </a:p>
          <a:p>
            <a:pPr>
              <a:lnSpc>
                <a:spcPct val="100000"/>
              </a:lnSpc>
              <a:spcBef>
                <a:spcPts val="600"/>
              </a:spcBef>
              <a:spcAft>
                <a:spcPts val="1200"/>
              </a:spcAft>
              <a:buClr>
                <a:srgbClr val="40C2CC"/>
              </a:buClr>
            </a:pPr>
            <a:r>
              <a:rPr lang="en-US" sz="1700" b="1" dirty="0">
                <a:solidFill>
                  <a:srgbClr val="40C2CC"/>
                </a:solidFill>
                <a:latin typeface="Futura PT Demi" panose="020B0502020204020303" pitchFamily="34" charset="77"/>
                <a:cs typeface="Arial" panose="020B0604020202020204" pitchFamily="34" charset="0"/>
              </a:rPr>
              <a:t>MEETING ELECTRICITY DEMAND WILL BE CHALLENGING. </a:t>
            </a:r>
            <a:r>
              <a:rPr lang="en-US" sz="1700" dirty="0">
                <a:latin typeface="Futura PT Book" panose="020B0502020204020303" pitchFamily="34" charset="77"/>
                <a:cs typeface="Arial" panose="020B0604020202020204" pitchFamily="34" charset="0"/>
              </a:rPr>
              <a:t>Residential electricity demand is likely to grow due to bigger heat waves, and higher temperatures will likely affect electricity supply from gas-fired plants.</a:t>
            </a:r>
          </a:p>
          <a:p>
            <a:pPr>
              <a:lnSpc>
                <a:spcPct val="100000"/>
              </a:lnSpc>
              <a:spcBef>
                <a:spcPts val="600"/>
              </a:spcBef>
              <a:spcAft>
                <a:spcPts val="1200"/>
              </a:spcAft>
              <a:buClr>
                <a:srgbClr val="40C2CC"/>
              </a:buClr>
            </a:pPr>
            <a:endParaRPr lang="en-US" sz="1400" dirty="0"/>
          </a:p>
        </p:txBody>
      </p:sp>
      <p:cxnSp>
        <p:nvCxnSpPr>
          <p:cNvPr id="14" name="Straight Connector 13">
            <a:extLst>
              <a:ext uri="{FF2B5EF4-FFF2-40B4-BE49-F238E27FC236}">
                <a16:creationId xmlns:a16="http://schemas.microsoft.com/office/drawing/2014/main" id="{FCCA4B4E-A57E-EB4C-BA29-217333808DB0}"/>
              </a:ext>
            </a:extLst>
          </p:cNvPr>
          <p:cNvCxnSpPr>
            <a:cxnSpLocks/>
          </p:cNvCxnSpPr>
          <p:nvPr/>
        </p:nvCxnSpPr>
        <p:spPr>
          <a:xfrm>
            <a:off x="0" y="6700836"/>
            <a:ext cx="12192000" cy="0"/>
          </a:xfrm>
          <a:prstGeom prst="line">
            <a:avLst/>
          </a:prstGeom>
          <a:ln w="317500">
            <a:solidFill>
              <a:srgbClr val="40C2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131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8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8A82A4D-E0C5-5340-A7FA-01F8698F2EA9}"/>
              </a:ext>
            </a:extLst>
          </p:cNvPr>
          <p:cNvSpPr/>
          <p:nvPr/>
        </p:nvSpPr>
        <p:spPr>
          <a:xfrm>
            <a:off x="0" y="0"/>
            <a:ext cx="6096000" cy="6858000"/>
          </a:xfrm>
          <a:prstGeom prst="rect">
            <a:avLst/>
          </a:prstGeom>
          <a:solidFill>
            <a:srgbClr val="40C2CC">
              <a:alpha val="8627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759447-7087-2C47-B2A8-11D071EAF299}"/>
              </a:ext>
            </a:extLst>
          </p:cNvPr>
          <p:cNvSpPr>
            <a:spLocks noGrp="1"/>
          </p:cNvSpPr>
          <p:nvPr>
            <p:ph type="title"/>
          </p:nvPr>
        </p:nvSpPr>
        <p:spPr>
          <a:xfrm>
            <a:off x="423862" y="1146179"/>
            <a:ext cx="5257800" cy="1325563"/>
          </a:xfrm>
        </p:spPr>
        <p:txBody>
          <a:bodyPr anchor="ctr">
            <a:normAutofit/>
          </a:bodyPr>
          <a:lstStyle/>
          <a:p>
            <a:r>
              <a:rPr lang="en-US" b="1" dirty="0">
                <a:solidFill>
                  <a:schemeClr val="bg1"/>
                </a:solidFill>
                <a:latin typeface="Klima" panose="02010503040200000003" pitchFamily="2" charset="0"/>
                <a:cs typeface="Arial" panose="020B0604020202020204" pitchFamily="34" charset="0"/>
              </a:rPr>
              <a:t>WAIT — THERE'S GOOD NEWS!</a:t>
            </a:r>
          </a:p>
        </p:txBody>
      </p:sp>
      <p:sp>
        <p:nvSpPr>
          <p:cNvPr id="4" name="Text Placeholder 3">
            <a:extLst>
              <a:ext uri="{FF2B5EF4-FFF2-40B4-BE49-F238E27FC236}">
                <a16:creationId xmlns:a16="http://schemas.microsoft.com/office/drawing/2014/main" id="{CC695763-92A7-D447-B063-EA7F04F8C044}"/>
              </a:ext>
            </a:extLst>
          </p:cNvPr>
          <p:cNvSpPr>
            <a:spLocks noGrp="1"/>
          </p:cNvSpPr>
          <p:nvPr>
            <p:ph idx="1"/>
          </p:nvPr>
        </p:nvSpPr>
        <p:spPr>
          <a:xfrm>
            <a:off x="423862" y="2560643"/>
            <a:ext cx="5257800" cy="2740025"/>
          </a:xfrm>
        </p:spPr>
        <p:txBody>
          <a:bodyPr>
            <a:normAutofit lnSpcReduction="10000"/>
          </a:bodyPr>
          <a:lstStyle/>
          <a:p>
            <a:pPr marL="0" indent="0">
              <a:lnSpc>
                <a:spcPct val="100000"/>
              </a:lnSpc>
              <a:buNone/>
            </a:pPr>
            <a:r>
              <a:rPr lang="en-US" sz="2400" dirty="0">
                <a:solidFill>
                  <a:schemeClr val="bg1"/>
                </a:solidFill>
                <a:latin typeface="Futura PT Medium" panose="020B0502020204020303" pitchFamily="34" charset="77"/>
                <a:cs typeface="Arial" panose="020B0604020202020204" pitchFamily="34" charset="0"/>
              </a:rPr>
              <a:t>Local governments throughout the San Joaquin Valley have made progress to reduce  greenhouse gas emissions and make plans to adapt to climate change. Many municipalities are  updating their General Plans to include strategies that address climate mitigation and adaptation.</a:t>
            </a:r>
          </a:p>
          <a:p>
            <a:pPr>
              <a:lnSpc>
                <a:spcPct val="100000"/>
              </a:lnSpc>
            </a:pPr>
            <a:endParaRPr lang="en-US" dirty="0">
              <a:latin typeface="Futura PT Medium" panose="020B0502020204020303" pitchFamily="34" charset="77"/>
            </a:endParaRPr>
          </a:p>
        </p:txBody>
      </p:sp>
    </p:spTree>
    <p:extLst>
      <p:ext uri="{BB962C8B-B14F-4D97-AF65-F5344CB8AC3E}">
        <p14:creationId xmlns:p14="http://schemas.microsoft.com/office/powerpoint/2010/main" val="323108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9D6461E3-9AE0-704C-B308-4E0B942AE798}"/>
              </a:ext>
            </a:extLst>
          </p:cNvPr>
          <p:cNvSpPr>
            <a:spLocks noGrp="1"/>
          </p:cNvSpPr>
          <p:nvPr>
            <p:ph type="title"/>
          </p:nvPr>
        </p:nvSpPr>
        <p:spPr>
          <a:xfrm>
            <a:off x="639763" y="446487"/>
            <a:ext cx="3932237" cy="530225"/>
          </a:xfrm>
        </p:spPr>
        <p:txBody>
          <a:bodyPr anchor="t">
            <a:noAutofit/>
          </a:bodyPr>
          <a:lstStyle/>
          <a:p>
            <a:r>
              <a:rPr lang="en-US" b="1" dirty="0">
                <a:solidFill>
                  <a:srgbClr val="40C2CC"/>
                </a:solidFill>
                <a:latin typeface="Arial" panose="020B0604020202020204" pitchFamily="34" charset="0"/>
                <a:cs typeface="Arial" panose="020B0604020202020204" pitchFamily="34" charset="0"/>
              </a:rPr>
              <a:t>ACTION(S) TAKEN</a:t>
            </a:r>
          </a:p>
        </p:txBody>
      </p:sp>
      <p:sp>
        <p:nvSpPr>
          <p:cNvPr id="11" name="Content Placeholder 10">
            <a:extLst>
              <a:ext uri="{FF2B5EF4-FFF2-40B4-BE49-F238E27FC236}">
                <a16:creationId xmlns:a16="http://schemas.microsoft.com/office/drawing/2014/main" id="{8892FA6F-885A-E84E-8853-3D22961CBC67}"/>
              </a:ext>
            </a:extLst>
          </p:cNvPr>
          <p:cNvSpPr>
            <a:spLocks noGrp="1"/>
          </p:cNvSpPr>
          <p:nvPr>
            <p:ph idx="1"/>
          </p:nvPr>
        </p:nvSpPr>
        <p:spPr>
          <a:xfrm>
            <a:off x="5293554" y="786651"/>
            <a:ext cx="6369049" cy="2441571"/>
          </a:xfrm>
          <a:ln>
            <a:noFill/>
          </a:ln>
        </p:spPr>
        <p:txBody>
          <a:bodyPr>
            <a:normAutofit/>
          </a:bodyPr>
          <a:lstStyle/>
          <a:p>
            <a:pPr>
              <a:buClr>
                <a:srgbClr val="40C2CC"/>
              </a:buClr>
            </a:pPr>
            <a:r>
              <a:rPr lang="en-US" sz="1600" b="1" dirty="0">
                <a:solidFill>
                  <a:srgbClr val="40C2CC"/>
                </a:solidFill>
                <a:latin typeface="Futura PT Demi" panose="020B0502020204020303" pitchFamily="34" charset="77"/>
                <a:cs typeface="Arial" panose="020B0604020202020204" pitchFamily="34" charset="0"/>
              </a:rPr>
              <a:t>SENATE BILL 32 (2016) </a:t>
            </a:r>
            <a:r>
              <a:rPr lang="en-US" sz="1600" dirty="0">
                <a:latin typeface="Futura PT Book" panose="020B0502020204020303" pitchFamily="34" charset="77"/>
                <a:cs typeface="Arial" panose="020B0604020202020204" pitchFamily="34" charset="0"/>
              </a:rPr>
              <a:t>requires California Air Resources Board (CARB) to reduce greenhouse  gas emissions to 40% below 1990 levels by 2030.</a:t>
            </a:r>
          </a:p>
          <a:p>
            <a:pPr>
              <a:buClr>
                <a:srgbClr val="40C2CC"/>
              </a:buClr>
            </a:pPr>
            <a:r>
              <a:rPr lang="en-US" sz="1600" b="1" dirty="0">
                <a:solidFill>
                  <a:srgbClr val="40C2CC"/>
                </a:solidFill>
                <a:latin typeface="Futura PT Demi" panose="020B0502020204020303" pitchFamily="34" charset="77"/>
                <a:cs typeface="Arial" panose="020B0604020202020204" pitchFamily="34" charset="0"/>
              </a:rPr>
              <a:t>SENATE BILL 100 (2018) </a:t>
            </a:r>
            <a:r>
              <a:rPr lang="en-US" sz="1600" dirty="0">
                <a:latin typeface="Futura PT Book" panose="020B0502020204020303" pitchFamily="34" charset="77"/>
                <a:cs typeface="Arial" panose="020B0604020202020204" pitchFamily="34" charset="0"/>
              </a:rPr>
              <a:t>commits California to achieving 100% renewable electricity by 2045.</a:t>
            </a:r>
          </a:p>
          <a:p>
            <a:pPr>
              <a:buClr>
                <a:srgbClr val="40C2CC"/>
              </a:buClr>
            </a:pPr>
            <a:r>
              <a:rPr lang="en-US" sz="1600" b="1" dirty="0">
                <a:solidFill>
                  <a:srgbClr val="40C2CC"/>
                </a:solidFill>
                <a:latin typeface="Futura PT Demi" panose="020B0502020204020303" pitchFamily="34" charset="77"/>
                <a:cs typeface="Arial" panose="020B0604020202020204" pitchFamily="34" charset="0"/>
              </a:rPr>
              <a:t>EXECTUTIVE ORDER B-55-18 </a:t>
            </a:r>
            <a:r>
              <a:rPr lang="en-US" sz="1600" dirty="0">
                <a:latin typeface="Futura PT Book" panose="020B0502020204020303" pitchFamily="34" charset="77"/>
                <a:cs typeface="Arial" panose="020B0604020202020204" pitchFamily="34" charset="0"/>
              </a:rPr>
              <a:t>commits California to achieving carbon neutrality in every sector by 2045.</a:t>
            </a:r>
          </a:p>
          <a:p>
            <a:pPr>
              <a:buClr>
                <a:srgbClr val="40C2CC"/>
              </a:buClr>
            </a:pPr>
            <a:r>
              <a:rPr lang="en-US" sz="1600" b="1" dirty="0">
                <a:solidFill>
                  <a:srgbClr val="40C2CC"/>
                </a:solidFill>
                <a:latin typeface="Futura PT Demi" panose="020B0502020204020303" pitchFamily="34" charset="77"/>
                <a:cs typeface="Arial" panose="020B0604020202020204" pitchFamily="34" charset="0"/>
              </a:rPr>
              <a:t>EXECTUTIVE ORDER N-82-20 </a:t>
            </a:r>
            <a:r>
              <a:rPr lang="en-US" sz="1600" dirty="0">
                <a:latin typeface="Futura PT Book" panose="020B0502020204020303" pitchFamily="34" charset="77"/>
                <a:cs typeface="Arial" panose="020B0604020202020204" pitchFamily="34" charset="0"/>
              </a:rPr>
              <a:t>sets aside 30 percent of California's land area to preserve wildlife habitat and protect against climate change. </a:t>
            </a:r>
            <a:endParaRPr lang="en-US" sz="1600" dirty="0">
              <a:highlight>
                <a:srgbClr val="FFFF00"/>
              </a:highlight>
              <a:latin typeface="Futura PT Book" panose="020B0502020204020303" pitchFamily="34" charset="77"/>
              <a:cs typeface="Arial" panose="020B0604020202020204" pitchFamily="34" charset="0"/>
            </a:endParaRPr>
          </a:p>
        </p:txBody>
      </p:sp>
      <p:sp>
        <p:nvSpPr>
          <p:cNvPr id="14" name="Text Placeholder 13">
            <a:extLst>
              <a:ext uri="{FF2B5EF4-FFF2-40B4-BE49-F238E27FC236}">
                <a16:creationId xmlns:a16="http://schemas.microsoft.com/office/drawing/2014/main" id="{0037E83B-C187-004F-BA55-8BE360D3E1EA}"/>
              </a:ext>
            </a:extLst>
          </p:cNvPr>
          <p:cNvSpPr>
            <a:spLocks noGrp="1"/>
          </p:cNvSpPr>
          <p:nvPr>
            <p:ph type="body" sz="half" idx="2"/>
          </p:nvPr>
        </p:nvSpPr>
        <p:spPr>
          <a:xfrm>
            <a:off x="639763" y="1042941"/>
            <a:ext cx="4241156" cy="2241334"/>
          </a:xfrm>
        </p:spPr>
        <p:txBody>
          <a:bodyPr>
            <a:normAutofit/>
          </a:bodyPr>
          <a:lstStyle/>
          <a:p>
            <a:pPr>
              <a:lnSpc>
                <a:spcPct val="130000"/>
              </a:lnSpc>
            </a:pPr>
            <a:r>
              <a:rPr lang="en-US" sz="1500" dirty="0">
                <a:latin typeface="Futura PT Book" panose="020B0502020204020303" pitchFamily="34" charset="77"/>
                <a:cs typeface="Arial" panose="020B0604020202020204" pitchFamily="34" charset="0"/>
              </a:rPr>
              <a:t>Although the the San Joaquin Valley will be impacted in many ways by a changing climate, the region has specific plans in place to address those impacts with innovative solutions that will create  more livable cities for everyone. Two pieces of legislation and two executive orders currently drive climate action in California.</a:t>
            </a:r>
          </a:p>
          <a:p>
            <a:endParaRPr lang="en-US" dirty="0"/>
          </a:p>
        </p:txBody>
      </p:sp>
      <p:cxnSp>
        <p:nvCxnSpPr>
          <p:cNvPr id="4" name="Straight Connector 3">
            <a:extLst>
              <a:ext uri="{FF2B5EF4-FFF2-40B4-BE49-F238E27FC236}">
                <a16:creationId xmlns:a16="http://schemas.microsoft.com/office/drawing/2014/main" id="{DB8A58B9-14DC-A940-A0A4-A6279E720CDA}"/>
              </a:ext>
            </a:extLst>
          </p:cNvPr>
          <p:cNvCxnSpPr>
            <a:cxnSpLocks/>
          </p:cNvCxnSpPr>
          <p:nvPr/>
        </p:nvCxnSpPr>
        <p:spPr>
          <a:xfrm>
            <a:off x="0" y="6700836"/>
            <a:ext cx="12192000" cy="0"/>
          </a:xfrm>
          <a:prstGeom prst="line">
            <a:avLst/>
          </a:prstGeom>
          <a:ln w="317500">
            <a:solidFill>
              <a:srgbClr val="40C2CC"/>
            </a:solidFill>
          </a:ln>
        </p:spPr>
        <p:style>
          <a:lnRef idx="1">
            <a:schemeClr val="accent1"/>
          </a:lnRef>
          <a:fillRef idx="0">
            <a:schemeClr val="accent1"/>
          </a:fillRef>
          <a:effectRef idx="0">
            <a:schemeClr val="accent1"/>
          </a:effectRef>
          <a:fontRef idx="minor">
            <a:schemeClr val="tx1"/>
          </a:fontRef>
        </p:style>
      </p:cxnSp>
      <p:sp>
        <p:nvSpPr>
          <p:cNvPr id="23" name="object 5">
            <a:extLst>
              <a:ext uri="{FF2B5EF4-FFF2-40B4-BE49-F238E27FC236}">
                <a16:creationId xmlns:a16="http://schemas.microsoft.com/office/drawing/2014/main" id="{B18320D5-827F-1A4A-BAB2-BC94FAF5959E}"/>
              </a:ext>
            </a:extLst>
          </p:cNvPr>
          <p:cNvSpPr txBox="1"/>
          <p:nvPr/>
        </p:nvSpPr>
        <p:spPr>
          <a:xfrm>
            <a:off x="2607277" y="6064066"/>
            <a:ext cx="6893184" cy="259045"/>
          </a:xfrm>
          <a:prstGeom prst="rect">
            <a:avLst/>
          </a:prstGeom>
        </p:spPr>
        <p:txBody>
          <a:bodyPr vert="horz" wrap="square" lIns="0" tIns="12700" rIns="0" bIns="0" rtlCol="0">
            <a:spAutoFit/>
          </a:bodyPr>
          <a:lstStyle/>
          <a:p>
            <a:pPr marR="5080">
              <a:lnSpc>
                <a:spcPct val="100000"/>
              </a:lnSpc>
              <a:spcBef>
                <a:spcPts val="100"/>
              </a:spcBef>
            </a:pPr>
            <a:r>
              <a:rPr lang="en-US" sz="800" dirty="0"/>
              <a:t>Date cited from the Fifth Climate Change Assessment. San Joaquin Regional Report. </a:t>
            </a:r>
            <a:r>
              <a:rPr lang="en-US" sz="800" dirty="0" err="1"/>
              <a:t>Westerling</a:t>
            </a:r>
            <a:r>
              <a:rPr lang="en-US" sz="800" dirty="0"/>
              <a:t>, Leroy, Josue Medellin-</a:t>
            </a:r>
            <a:r>
              <a:rPr lang="en-US" sz="800" dirty="0" err="1"/>
              <a:t>Azuara</a:t>
            </a:r>
            <a:r>
              <a:rPr lang="en-US" sz="800" dirty="0"/>
              <a:t>, Joshua </a:t>
            </a:r>
            <a:r>
              <a:rPr lang="en-US" sz="800" dirty="0" err="1"/>
              <a:t>Viers</a:t>
            </a:r>
            <a:r>
              <a:rPr lang="en-US" sz="800" dirty="0"/>
              <a:t>. (University of California, Merced). 2018. San Joaquin Valley Summary Report. California’s Fourth Climate Change Assessment. Publication number: SUMCCCA4-2018-003. </a:t>
            </a:r>
            <a:endParaRPr sz="800" dirty="0">
              <a:latin typeface="Arial"/>
              <a:cs typeface="Arial"/>
            </a:endParaRPr>
          </a:p>
        </p:txBody>
      </p:sp>
      <p:pic>
        <p:nvPicPr>
          <p:cNvPr id="5122" name="Picture 2" descr="Naval Air Station Lemoore">
            <a:extLst>
              <a:ext uri="{FF2B5EF4-FFF2-40B4-BE49-F238E27FC236}">
                <a16:creationId xmlns:a16="http://schemas.microsoft.com/office/drawing/2014/main" id="{EB0B0B1B-753D-7A48-BE26-F20397EDEC9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971" b="15981"/>
          <a:stretch/>
        </p:blipFill>
        <p:spPr bwMode="auto">
          <a:xfrm>
            <a:off x="3678196" y="3638549"/>
            <a:ext cx="4551403" cy="233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933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07272-E35E-9C4F-BADB-849957080A1A}"/>
              </a:ext>
            </a:extLst>
          </p:cNvPr>
          <p:cNvSpPr>
            <a:spLocks noGrp="1"/>
          </p:cNvSpPr>
          <p:nvPr>
            <p:ph type="title"/>
          </p:nvPr>
        </p:nvSpPr>
        <p:spPr>
          <a:xfrm>
            <a:off x="319088" y="452437"/>
            <a:ext cx="3932237" cy="1069975"/>
          </a:xfrm>
        </p:spPr>
        <p:txBody>
          <a:bodyPr>
            <a:normAutofit fontScale="90000"/>
          </a:bodyPr>
          <a:lstStyle/>
          <a:p>
            <a:r>
              <a:rPr lang="en-US" b="1" dirty="0">
                <a:solidFill>
                  <a:srgbClr val="40C2CC"/>
                </a:solidFill>
                <a:latin typeface="Arial" panose="020B0604020202020204" pitchFamily="34" charset="0"/>
                <a:cs typeface="Arial" panose="020B0604020202020204" pitchFamily="34" charset="0"/>
              </a:rPr>
              <a:t>SELECT REGIONAL CLIMATE ACTIONS</a:t>
            </a:r>
          </a:p>
        </p:txBody>
      </p:sp>
      <p:sp>
        <p:nvSpPr>
          <p:cNvPr id="3" name="Content Placeholder 2">
            <a:extLst>
              <a:ext uri="{FF2B5EF4-FFF2-40B4-BE49-F238E27FC236}">
                <a16:creationId xmlns:a16="http://schemas.microsoft.com/office/drawing/2014/main" id="{CD56081B-B27A-C64F-803D-3EABA61924E5}"/>
              </a:ext>
            </a:extLst>
          </p:cNvPr>
          <p:cNvSpPr>
            <a:spLocks noGrp="1"/>
          </p:cNvSpPr>
          <p:nvPr>
            <p:ph idx="1"/>
          </p:nvPr>
        </p:nvSpPr>
        <p:spPr>
          <a:xfrm>
            <a:off x="4251324" y="452437"/>
            <a:ext cx="7602009" cy="6033030"/>
          </a:xfrm>
        </p:spPr>
        <p:txBody>
          <a:bodyPr>
            <a:noAutofit/>
          </a:bodyPr>
          <a:lstStyle/>
          <a:p>
            <a:pPr>
              <a:lnSpc>
                <a:spcPct val="114000"/>
              </a:lnSpc>
              <a:buClr>
                <a:srgbClr val="40C2CC"/>
              </a:buClr>
            </a:pPr>
            <a:r>
              <a:rPr lang="en-US" sz="1350" b="1" cap="all" dirty="0">
                <a:solidFill>
                  <a:srgbClr val="40C2CC"/>
                </a:solidFill>
                <a:latin typeface="Futura PT Demi" panose="020B0502020204020303" pitchFamily="34" charset="77"/>
                <a:cs typeface="Arial" panose="020B0604020202020204" pitchFamily="34" charset="0"/>
              </a:rPr>
              <a:t>Tulare County updated Climate Action Plan (2018)</a:t>
            </a:r>
            <a:r>
              <a:rPr lang="en-US" sz="1350" dirty="0">
                <a:latin typeface="Futura PT Demi" panose="020B0502020204020303" pitchFamily="34" charset="77"/>
                <a:cs typeface="Arial" panose="020B0604020202020204" pitchFamily="34" charset="0"/>
              </a:rPr>
              <a:t> with goals to reduce CO2 emissions from transportation, energy, water transport and treatment, and agricultural activities. Emissions from these sources will be reduced by actions that increase the use of renewable and zero emission electricity from the grid from sources such as wind, solar, and hydroelectric.</a:t>
            </a:r>
          </a:p>
          <a:p>
            <a:pPr>
              <a:lnSpc>
                <a:spcPct val="114000"/>
              </a:lnSpc>
              <a:buClr>
                <a:srgbClr val="40C2CC"/>
              </a:buClr>
            </a:pPr>
            <a:r>
              <a:rPr lang="en-US" sz="1350" b="1" cap="all" dirty="0">
                <a:solidFill>
                  <a:srgbClr val="40C2CC"/>
                </a:solidFill>
                <a:latin typeface="Futura PT Demi" panose="020B0502020204020303" pitchFamily="34" charset="77"/>
                <a:cs typeface="Arial" panose="020B0604020202020204" pitchFamily="34" charset="0"/>
              </a:rPr>
              <a:t>The City of Stockton established a Climate Action Plan Advisory Committee </a:t>
            </a:r>
            <a:r>
              <a:rPr lang="en-US" sz="1350" dirty="0">
                <a:latin typeface="Futura PT Demi" panose="020B0502020204020303" pitchFamily="34" charset="77"/>
                <a:cs typeface="Arial" panose="020B0604020202020204" pitchFamily="34" charset="0"/>
              </a:rPr>
              <a:t>in 2014 with representatives from environmental, nonprofit, labor, business, and developer interest to inform climate mitigation and adaptation strategies..</a:t>
            </a:r>
          </a:p>
          <a:p>
            <a:pPr>
              <a:lnSpc>
                <a:spcPct val="114000"/>
              </a:lnSpc>
              <a:buClr>
                <a:srgbClr val="40C2CC"/>
              </a:buClr>
            </a:pPr>
            <a:r>
              <a:rPr lang="en-US" sz="1350" b="1" cap="all" dirty="0">
                <a:solidFill>
                  <a:srgbClr val="40C2CC"/>
                </a:solidFill>
                <a:latin typeface="Futura PT Demi" panose="020B0502020204020303" pitchFamily="34" charset="77"/>
                <a:cs typeface="Arial" panose="020B0604020202020204" pitchFamily="34" charset="0"/>
              </a:rPr>
              <a:t>The Sustainable Energy Roadmap for the San Joaquin Valley (SER) </a:t>
            </a:r>
            <a:r>
              <a:rPr lang="en-US" sz="1350" dirty="0">
                <a:latin typeface="Futura PT Book" panose="020B0502020204020303" pitchFamily="34" charset="77"/>
                <a:cs typeface="Arial" panose="020B0604020202020204" pitchFamily="34" charset="0"/>
              </a:rPr>
              <a:t>brought together 14 San Joaquin Valley jurisdictions with regional planning agencies, industry sources, and technical experts. They exchanged ideas on energy and water efficiency, renewable energy and storage, sustainable transportation and land use, and social equity. Each community prepared an action plan for each topic addressing policies, permitting, planning and zoning, financing, market development, and workforce development.</a:t>
            </a:r>
          </a:p>
          <a:p>
            <a:pPr>
              <a:lnSpc>
                <a:spcPct val="114000"/>
              </a:lnSpc>
              <a:buClr>
                <a:srgbClr val="40C2CC"/>
              </a:buClr>
            </a:pPr>
            <a:r>
              <a:rPr lang="en-US" sz="1350" b="1" cap="all" dirty="0">
                <a:solidFill>
                  <a:srgbClr val="40C2CC"/>
                </a:solidFill>
                <a:latin typeface="Futura PT Demi" panose="020B0502020204020303" pitchFamily="34" charset="77"/>
                <a:cs typeface="Arial" panose="020B0604020202020204" pitchFamily="34" charset="0"/>
              </a:rPr>
              <a:t>The 25x25 Initiative and the San Joaquin Valley Clean Energy Organization (SJVCEO)) </a:t>
            </a:r>
            <a:r>
              <a:rPr lang="en-US" sz="1350" dirty="0">
                <a:latin typeface="Futura PT Book" panose="020B0502020204020303" pitchFamily="34" charset="77"/>
                <a:cs typeface="Arial" panose="020B0604020202020204" pitchFamily="34" charset="0"/>
              </a:rPr>
              <a:t>have joined efforts to encourage renewable energy use and development in the San Joaquin Valley. The SJVCEO was established by the Energy Work Group of the California Partnership for the San Joaquin Valley to lead a regional effort to develop, plan and implement energy efficiencies and clean energy.</a:t>
            </a:r>
          </a:p>
        </p:txBody>
      </p:sp>
      <p:sp>
        <p:nvSpPr>
          <p:cNvPr id="4" name="Text Placeholder 3">
            <a:extLst>
              <a:ext uri="{FF2B5EF4-FFF2-40B4-BE49-F238E27FC236}">
                <a16:creationId xmlns:a16="http://schemas.microsoft.com/office/drawing/2014/main" id="{521E5999-FB69-6B41-BAC8-F1A4D3CCE7B9}"/>
              </a:ext>
            </a:extLst>
          </p:cNvPr>
          <p:cNvSpPr>
            <a:spLocks noGrp="1"/>
          </p:cNvSpPr>
          <p:nvPr>
            <p:ph type="body" sz="half" idx="2"/>
          </p:nvPr>
        </p:nvSpPr>
        <p:spPr>
          <a:xfrm>
            <a:off x="319087" y="1527188"/>
            <a:ext cx="3932237" cy="1014404"/>
          </a:xfrm>
        </p:spPr>
        <p:txBody>
          <a:bodyPr>
            <a:normAutofit/>
          </a:bodyPr>
          <a:lstStyle/>
          <a:p>
            <a:r>
              <a:rPr lang="en-US" dirty="0">
                <a:latin typeface="Futura PT Medium" panose="020B0502020204020303" pitchFamily="34" charset="77"/>
                <a:cs typeface="Arial" panose="020B0604020202020204" pitchFamily="34" charset="0"/>
              </a:rPr>
              <a:t>At the regional level, cities and counties have identified actions and set targets to reduce GHG emissions and address climate change impacts. Here are a few examples:</a:t>
            </a:r>
          </a:p>
          <a:p>
            <a:endParaRPr lang="en-US" dirty="0"/>
          </a:p>
        </p:txBody>
      </p:sp>
      <p:cxnSp>
        <p:nvCxnSpPr>
          <p:cNvPr id="5" name="Straight Connector 4">
            <a:extLst>
              <a:ext uri="{FF2B5EF4-FFF2-40B4-BE49-F238E27FC236}">
                <a16:creationId xmlns:a16="http://schemas.microsoft.com/office/drawing/2014/main" id="{ABEC26B7-A451-9849-91B3-B4DD5CCCC9C7}"/>
              </a:ext>
            </a:extLst>
          </p:cNvPr>
          <p:cNvCxnSpPr>
            <a:cxnSpLocks/>
          </p:cNvCxnSpPr>
          <p:nvPr/>
        </p:nvCxnSpPr>
        <p:spPr>
          <a:xfrm>
            <a:off x="0" y="6700836"/>
            <a:ext cx="12192000" cy="0"/>
          </a:xfrm>
          <a:prstGeom prst="line">
            <a:avLst/>
          </a:prstGeom>
          <a:ln w="317500">
            <a:solidFill>
              <a:srgbClr val="40C2CC"/>
            </a:solidFill>
          </a:ln>
        </p:spPr>
        <p:style>
          <a:lnRef idx="1">
            <a:schemeClr val="accent1"/>
          </a:lnRef>
          <a:fillRef idx="0">
            <a:schemeClr val="accent1"/>
          </a:fillRef>
          <a:effectRef idx="0">
            <a:schemeClr val="accent1"/>
          </a:effectRef>
          <a:fontRef idx="minor">
            <a:schemeClr val="tx1"/>
          </a:fontRef>
        </p:style>
      </p:cxnSp>
      <p:pic>
        <p:nvPicPr>
          <p:cNvPr id="4098" name="Picture 2">
            <a:extLst>
              <a:ext uri="{FF2B5EF4-FFF2-40B4-BE49-F238E27FC236}">
                <a16:creationId xmlns:a16="http://schemas.microsoft.com/office/drawing/2014/main" id="{7966DBF9-C7CA-1C45-8A06-5CA301F160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73" r="2840"/>
          <a:stretch/>
        </p:blipFill>
        <p:spPr bwMode="auto">
          <a:xfrm>
            <a:off x="397287" y="2821655"/>
            <a:ext cx="3662649" cy="29895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1404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2BB168E-75EF-E040-9B46-7709BF224233}"/>
              </a:ext>
            </a:extLst>
          </p:cNvPr>
          <p:cNvSpPr/>
          <p:nvPr/>
        </p:nvSpPr>
        <p:spPr>
          <a:xfrm>
            <a:off x="0" y="-1"/>
            <a:ext cx="6096000" cy="6858000"/>
          </a:xfrm>
          <a:prstGeom prst="rect">
            <a:avLst/>
          </a:prstGeom>
          <a:solidFill>
            <a:srgbClr val="40C2CC">
              <a:alpha val="8627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1913549-8FCC-064D-8C47-395CEB6CB2F9}"/>
              </a:ext>
            </a:extLst>
          </p:cNvPr>
          <p:cNvSpPr>
            <a:spLocks noGrp="1"/>
          </p:cNvSpPr>
          <p:nvPr>
            <p:ph type="title"/>
          </p:nvPr>
        </p:nvSpPr>
        <p:spPr>
          <a:xfrm>
            <a:off x="581025" y="1150939"/>
            <a:ext cx="5062538" cy="1663700"/>
          </a:xfrm>
        </p:spPr>
        <p:txBody>
          <a:bodyPr>
            <a:normAutofit/>
          </a:bodyPr>
          <a:lstStyle/>
          <a:p>
            <a:pPr>
              <a:lnSpc>
                <a:spcPct val="100000"/>
              </a:lnSpc>
            </a:pPr>
            <a:r>
              <a:rPr lang="en-US" b="1" spc="-45" dirty="0">
                <a:solidFill>
                  <a:schemeClr val="bg1"/>
                </a:solidFill>
                <a:latin typeface="Klima" panose="02010503040200000003" pitchFamily="2" charset="0"/>
                <a:cs typeface="Arial"/>
              </a:rPr>
              <a:t>DEFEND </a:t>
            </a:r>
            <a:r>
              <a:rPr lang="en-US" b="1" spc="-30" dirty="0">
                <a:solidFill>
                  <a:schemeClr val="bg1"/>
                </a:solidFill>
                <a:latin typeface="Klima" panose="02010503040200000003" pitchFamily="2" charset="0"/>
                <a:cs typeface="Arial"/>
              </a:rPr>
              <a:t>CLIMATE </a:t>
            </a:r>
            <a:r>
              <a:rPr lang="en-US" b="1" spc="-65" dirty="0">
                <a:solidFill>
                  <a:schemeClr val="bg1"/>
                </a:solidFill>
                <a:latin typeface="Klima" panose="02010503040200000003" pitchFamily="2" charset="0"/>
                <a:cs typeface="Arial"/>
              </a:rPr>
              <a:t>PROGRESS!</a:t>
            </a:r>
            <a:endParaRPr lang="en-US" dirty="0">
              <a:solidFill>
                <a:schemeClr val="bg1"/>
              </a:solidFill>
              <a:latin typeface="Klima" panose="02010503040200000003" pitchFamily="2" charset="0"/>
            </a:endParaRPr>
          </a:p>
        </p:txBody>
      </p:sp>
      <p:sp>
        <p:nvSpPr>
          <p:cNvPr id="7" name="Content Placeholder 6">
            <a:extLst>
              <a:ext uri="{FF2B5EF4-FFF2-40B4-BE49-F238E27FC236}">
                <a16:creationId xmlns:a16="http://schemas.microsoft.com/office/drawing/2014/main" id="{95D159DC-DCA3-D74C-B094-E0CBF601D402}"/>
              </a:ext>
            </a:extLst>
          </p:cNvPr>
          <p:cNvSpPr>
            <a:spLocks noGrp="1"/>
          </p:cNvSpPr>
          <p:nvPr>
            <p:ph idx="1"/>
          </p:nvPr>
        </p:nvSpPr>
        <p:spPr>
          <a:xfrm>
            <a:off x="581025" y="2814638"/>
            <a:ext cx="4933950" cy="2800351"/>
          </a:xfrm>
        </p:spPr>
        <p:txBody>
          <a:bodyPr>
            <a:normAutofit/>
          </a:bodyPr>
          <a:lstStyle/>
          <a:p>
            <a:pPr marL="0" indent="0">
              <a:lnSpc>
                <a:spcPct val="100000"/>
              </a:lnSpc>
              <a:buNone/>
            </a:pPr>
            <a:r>
              <a:rPr lang="en-US" sz="2400" dirty="0">
                <a:solidFill>
                  <a:schemeClr val="bg1"/>
                </a:solidFill>
                <a:latin typeface="Futura PT Medium" panose="020B0502020204020303" pitchFamily="34" charset="77"/>
                <a:cs typeface="Arial"/>
              </a:rPr>
              <a:t>These </a:t>
            </a:r>
            <a:r>
              <a:rPr lang="en-US" sz="2400" spc="35" dirty="0">
                <a:solidFill>
                  <a:schemeClr val="bg1"/>
                </a:solidFill>
                <a:latin typeface="Futura PT Medium" panose="020B0502020204020303" pitchFamily="34" charset="77"/>
                <a:cs typeface="Arial"/>
              </a:rPr>
              <a:t>climate action policies and others </a:t>
            </a:r>
            <a:r>
              <a:rPr lang="en-US" sz="2400" spc="55" dirty="0">
                <a:solidFill>
                  <a:schemeClr val="bg1"/>
                </a:solidFill>
                <a:latin typeface="Futura PT Medium" panose="020B0502020204020303" pitchFamily="34" charset="77"/>
                <a:cs typeface="Arial"/>
              </a:rPr>
              <a:t>often </a:t>
            </a:r>
            <a:r>
              <a:rPr lang="en-US" sz="2400" spc="40" dirty="0">
                <a:solidFill>
                  <a:schemeClr val="bg1"/>
                </a:solidFill>
                <a:latin typeface="Futura PT Medium" panose="020B0502020204020303" pitchFamily="34" charset="77"/>
                <a:cs typeface="Arial"/>
              </a:rPr>
              <a:t>come </a:t>
            </a:r>
            <a:r>
              <a:rPr lang="en-US" sz="2400" spc="30" dirty="0">
                <a:solidFill>
                  <a:schemeClr val="bg1"/>
                </a:solidFill>
                <a:latin typeface="Futura PT Medium" panose="020B0502020204020303" pitchFamily="34" charset="77"/>
                <a:cs typeface="Arial"/>
              </a:rPr>
              <a:t>under </a:t>
            </a:r>
            <a:r>
              <a:rPr lang="en-US" sz="2400" spc="40" dirty="0">
                <a:solidFill>
                  <a:schemeClr val="bg1"/>
                </a:solidFill>
                <a:latin typeface="Futura PT Medium" panose="020B0502020204020303" pitchFamily="34" charset="77"/>
                <a:cs typeface="Arial"/>
              </a:rPr>
              <a:t>attack </a:t>
            </a:r>
            <a:r>
              <a:rPr lang="en-US" sz="2400" spc="55" dirty="0">
                <a:solidFill>
                  <a:schemeClr val="bg1"/>
                </a:solidFill>
                <a:latin typeface="Futura PT Medium" panose="020B0502020204020303" pitchFamily="34" charset="77"/>
                <a:cs typeface="Arial"/>
              </a:rPr>
              <a:t>from </a:t>
            </a:r>
            <a:r>
              <a:rPr lang="en-US" sz="2400" spc="60" dirty="0">
                <a:solidFill>
                  <a:schemeClr val="bg1"/>
                </a:solidFill>
                <a:latin typeface="Futura PT Medium" panose="020B0502020204020303" pitchFamily="34" charset="77"/>
                <a:cs typeface="Arial"/>
              </a:rPr>
              <a:t> </a:t>
            </a:r>
            <a:r>
              <a:rPr lang="en-US" sz="2400" spc="30" dirty="0">
                <a:solidFill>
                  <a:schemeClr val="bg1"/>
                </a:solidFill>
                <a:latin typeface="Futura PT Medium" panose="020B0502020204020303" pitchFamily="34" charset="77"/>
                <a:cs typeface="Arial"/>
              </a:rPr>
              <a:t>fossil</a:t>
            </a:r>
            <a:r>
              <a:rPr lang="en-US" sz="2400" spc="-120" dirty="0">
                <a:solidFill>
                  <a:schemeClr val="bg1"/>
                </a:solidFill>
                <a:latin typeface="Futura PT Medium" panose="020B0502020204020303" pitchFamily="34" charset="77"/>
                <a:cs typeface="Arial"/>
              </a:rPr>
              <a:t> </a:t>
            </a:r>
            <a:r>
              <a:rPr lang="en-US" sz="2400" spc="50" dirty="0">
                <a:solidFill>
                  <a:schemeClr val="bg1"/>
                </a:solidFill>
                <a:latin typeface="Futura PT Medium" panose="020B0502020204020303" pitchFamily="34" charset="77"/>
                <a:cs typeface="Arial"/>
              </a:rPr>
              <a:t>fuel</a:t>
            </a:r>
            <a:r>
              <a:rPr lang="en-US" sz="2400" spc="-114" dirty="0">
                <a:solidFill>
                  <a:schemeClr val="bg1"/>
                </a:solidFill>
                <a:latin typeface="Futura PT Medium" panose="020B0502020204020303" pitchFamily="34" charset="77"/>
                <a:cs typeface="Arial"/>
              </a:rPr>
              <a:t> </a:t>
            </a:r>
            <a:r>
              <a:rPr lang="en-US" sz="2400" spc="10" dirty="0">
                <a:solidFill>
                  <a:schemeClr val="bg1"/>
                </a:solidFill>
                <a:latin typeface="Futura PT Medium" panose="020B0502020204020303" pitchFamily="34" charset="77"/>
                <a:cs typeface="Arial"/>
              </a:rPr>
              <a:t>and</a:t>
            </a:r>
            <a:r>
              <a:rPr lang="en-US" sz="2400" spc="-114" dirty="0">
                <a:solidFill>
                  <a:schemeClr val="bg1"/>
                </a:solidFill>
                <a:latin typeface="Futura PT Medium" panose="020B0502020204020303" pitchFamily="34" charset="77"/>
                <a:cs typeface="Arial"/>
              </a:rPr>
              <a:t> </a:t>
            </a:r>
            <a:r>
              <a:rPr lang="en-US" sz="2400" spc="40" dirty="0">
                <a:solidFill>
                  <a:schemeClr val="bg1"/>
                </a:solidFill>
                <a:latin typeface="Futura PT Medium" panose="020B0502020204020303" pitchFamily="34" charset="77"/>
                <a:cs typeface="Arial"/>
              </a:rPr>
              <a:t>other</a:t>
            </a:r>
            <a:r>
              <a:rPr lang="en-US" sz="2400" spc="-114" dirty="0">
                <a:solidFill>
                  <a:schemeClr val="bg1"/>
                </a:solidFill>
                <a:latin typeface="Futura PT Medium" panose="020B0502020204020303" pitchFamily="34" charset="77"/>
                <a:cs typeface="Arial"/>
              </a:rPr>
              <a:t> </a:t>
            </a:r>
            <a:r>
              <a:rPr lang="en-US" sz="2400" spc="45" dirty="0">
                <a:solidFill>
                  <a:schemeClr val="bg1"/>
                </a:solidFill>
                <a:latin typeface="Futura PT Medium" panose="020B0502020204020303" pitchFamily="34" charset="77"/>
                <a:cs typeface="Arial"/>
              </a:rPr>
              <a:t>corporate</a:t>
            </a:r>
            <a:r>
              <a:rPr lang="en-US" sz="2400" spc="-120" dirty="0">
                <a:solidFill>
                  <a:schemeClr val="bg1"/>
                </a:solidFill>
                <a:latin typeface="Futura PT Medium" panose="020B0502020204020303" pitchFamily="34" charset="77"/>
                <a:cs typeface="Arial"/>
              </a:rPr>
              <a:t> </a:t>
            </a:r>
            <a:r>
              <a:rPr lang="en-US" sz="2400" spc="25" dirty="0">
                <a:solidFill>
                  <a:schemeClr val="bg1"/>
                </a:solidFill>
                <a:latin typeface="Futura PT Medium" panose="020B0502020204020303" pitchFamily="34" charset="77"/>
                <a:cs typeface="Arial"/>
              </a:rPr>
              <a:t>interests.</a:t>
            </a:r>
            <a:r>
              <a:rPr lang="en-US" sz="2400" spc="-114" dirty="0">
                <a:solidFill>
                  <a:schemeClr val="bg1"/>
                </a:solidFill>
                <a:latin typeface="Futura PT Medium" panose="020B0502020204020303" pitchFamily="34" charset="77"/>
                <a:cs typeface="Arial"/>
              </a:rPr>
              <a:t> </a:t>
            </a:r>
            <a:r>
              <a:rPr lang="en-US" sz="2400" spc="25" dirty="0">
                <a:solidFill>
                  <a:schemeClr val="bg1"/>
                </a:solidFill>
                <a:latin typeface="Futura PT Medium" panose="020B0502020204020303" pitchFamily="34" charset="77"/>
                <a:cs typeface="Arial"/>
              </a:rPr>
              <a:t>Above</a:t>
            </a:r>
            <a:r>
              <a:rPr lang="en-US" sz="2400" spc="-114" dirty="0">
                <a:solidFill>
                  <a:schemeClr val="bg1"/>
                </a:solidFill>
                <a:latin typeface="Futura PT Medium" panose="020B0502020204020303" pitchFamily="34" charset="77"/>
                <a:cs typeface="Arial"/>
              </a:rPr>
              <a:t> </a:t>
            </a:r>
            <a:r>
              <a:rPr lang="en-US" sz="2400" spc="10" dirty="0">
                <a:solidFill>
                  <a:schemeClr val="bg1"/>
                </a:solidFill>
                <a:latin typeface="Futura PT Medium" panose="020B0502020204020303" pitchFamily="34" charset="77"/>
                <a:cs typeface="Arial"/>
              </a:rPr>
              <a:t>all</a:t>
            </a:r>
            <a:r>
              <a:rPr lang="en-US" sz="2400" spc="-114" dirty="0">
                <a:solidFill>
                  <a:schemeClr val="bg1"/>
                </a:solidFill>
                <a:latin typeface="Futura PT Medium" panose="020B0502020204020303" pitchFamily="34" charset="77"/>
                <a:cs typeface="Arial"/>
              </a:rPr>
              <a:t> </a:t>
            </a:r>
            <a:r>
              <a:rPr lang="en-US" sz="2400" spc="5" dirty="0">
                <a:solidFill>
                  <a:schemeClr val="bg1"/>
                </a:solidFill>
                <a:latin typeface="Futura PT Medium" panose="020B0502020204020303" pitchFamily="34" charset="77"/>
                <a:cs typeface="Arial"/>
              </a:rPr>
              <a:t>else,</a:t>
            </a:r>
            <a:r>
              <a:rPr lang="en-US" sz="2400" spc="-114" dirty="0">
                <a:solidFill>
                  <a:schemeClr val="bg1"/>
                </a:solidFill>
                <a:latin typeface="Futura PT Medium" panose="020B0502020204020303" pitchFamily="34" charset="77"/>
                <a:cs typeface="Arial"/>
              </a:rPr>
              <a:t> </a:t>
            </a:r>
            <a:r>
              <a:rPr lang="en-US" sz="2400" spc="40" dirty="0">
                <a:solidFill>
                  <a:schemeClr val="bg1"/>
                </a:solidFill>
                <a:latin typeface="Futura PT Medium" panose="020B0502020204020303" pitchFamily="34" charset="77"/>
                <a:cs typeface="Arial"/>
              </a:rPr>
              <a:t>the</a:t>
            </a:r>
            <a:r>
              <a:rPr lang="en-US" sz="2400" spc="-120" dirty="0">
                <a:solidFill>
                  <a:schemeClr val="bg1"/>
                </a:solidFill>
                <a:latin typeface="Futura PT Medium" panose="020B0502020204020303" pitchFamily="34" charset="77"/>
                <a:cs typeface="Arial"/>
              </a:rPr>
              <a:t> </a:t>
            </a:r>
            <a:r>
              <a:rPr lang="en-US" sz="2400" dirty="0">
                <a:solidFill>
                  <a:schemeClr val="bg1"/>
                </a:solidFill>
                <a:latin typeface="Futura PT Medium" panose="020B0502020204020303" pitchFamily="34" charset="77"/>
                <a:cs typeface="Arial"/>
              </a:rPr>
              <a:t>State’s</a:t>
            </a:r>
            <a:r>
              <a:rPr lang="en-US" sz="2400" spc="-114" dirty="0">
                <a:solidFill>
                  <a:schemeClr val="bg1"/>
                </a:solidFill>
                <a:latin typeface="Futura PT Medium" panose="020B0502020204020303" pitchFamily="34" charset="77"/>
                <a:cs typeface="Arial"/>
              </a:rPr>
              <a:t> </a:t>
            </a:r>
            <a:r>
              <a:rPr lang="en-US" sz="2400" spc="35" dirty="0">
                <a:solidFill>
                  <a:schemeClr val="bg1"/>
                </a:solidFill>
                <a:latin typeface="Futura PT Medium" panose="020B0502020204020303" pitchFamily="34" charset="77"/>
                <a:cs typeface="Arial"/>
              </a:rPr>
              <a:t>existing</a:t>
            </a:r>
            <a:r>
              <a:rPr lang="en-US" sz="2400" spc="-114" dirty="0">
                <a:solidFill>
                  <a:schemeClr val="bg1"/>
                </a:solidFill>
                <a:latin typeface="Futura PT Medium" panose="020B0502020204020303" pitchFamily="34" charset="77"/>
                <a:cs typeface="Arial"/>
              </a:rPr>
              <a:t> </a:t>
            </a:r>
            <a:r>
              <a:rPr lang="en-US" sz="2400" spc="35" dirty="0">
                <a:solidFill>
                  <a:schemeClr val="bg1"/>
                </a:solidFill>
                <a:latin typeface="Futura PT Medium" panose="020B0502020204020303" pitchFamily="34" charset="77"/>
                <a:cs typeface="Arial"/>
              </a:rPr>
              <a:t>climate</a:t>
            </a:r>
            <a:r>
              <a:rPr lang="en-US" sz="2400" spc="-114" dirty="0">
                <a:solidFill>
                  <a:schemeClr val="bg1"/>
                </a:solidFill>
                <a:latin typeface="Futura PT Medium" panose="020B0502020204020303" pitchFamily="34" charset="77"/>
                <a:cs typeface="Arial"/>
              </a:rPr>
              <a:t> </a:t>
            </a:r>
            <a:r>
              <a:rPr lang="en-US" sz="2400" spc="35" dirty="0">
                <a:solidFill>
                  <a:schemeClr val="bg1"/>
                </a:solidFill>
                <a:latin typeface="Futura PT Medium" panose="020B0502020204020303" pitchFamily="34" charset="77"/>
                <a:cs typeface="Arial"/>
              </a:rPr>
              <a:t>policies</a:t>
            </a:r>
            <a:r>
              <a:rPr lang="en-US" sz="2400" spc="-120" dirty="0">
                <a:solidFill>
                  <a:schemeClr val="bg1"/>
                </a:solidFill>
                <a:latin typeface="Futura PT Medium" panose="020B0502020204020303" pitchFamily="34" charset="77"/>
                <a:cs typeface="Arial"/>
              </a:rPr>
              <a:t> </a:t>
            </a:r>
            <a:r>
              <a:rPr lang="en-US" sz="2400" spc="25" dirty="0">
                <a:solidFill>
                  <a:schemeClr val="bg1"/>
                </a:solidFill>
                <a:latin typeface="Futura PT Medium" panose="020B0502020204020303" pitchFamily="34" charset="77"/>
                <a:cs typeface="Arial"/>
              </a:rPr>
              <a:t>need </a:t>
            </a:r>
            <a:r>
              <a:rPr lang="en-US" sz="2400" spc="-315" dirty="0">
                <a:solidFill>
                  <a:schemeClr val="bg1"/>
                </a:solidFill>
                <a:latin typeface="Futura PT Medium" panose="020B0502020204020303" pitchFamily="34" charset="77"/>
                <a:cs typeface="Arial"/>
              </a:rPr>
              <a:t> </a:t>
            </a:r>
            <a:r>
              <a:rPr lang="en-US" sz="2400" spc="60" dirty="0">
                <a:solidFill>
                  <a:schemeClr val="bg1"/>
                </a:solidFill>
                <a:latin typeface="Futura PT Medium" panose="020B0502020204020303" pitchFamily="34" charset="77"/>
                <a:cs typeface="Arial"/>
              </a:rPr>
              <a:t>to</a:t>
            </a:r>
            <a:r>
              <a:rPr lang="en-US" sz="2400" spc="-125" dirty="0">
                <a:solidFill>
                  <a:schemeClr val="bg1"/>
                </a:solidFill>
                <a:latin typeface="Futura PT Medium" panose="020B0502020204020303" pitchFamily="34" charset="77"/>
                <a:cs typeface="Arial"/>
              </a:rPr>
              <a:t> </a:t>
            </a:r>
            <a:r>
              <a:rPr lang="en-US" sz="2400" spc="35" dirty="0">
                <a:solidFill>
                  <a:schemeClr val="bg1"/>
                </a:solidFill>
                <a:latin typeface="Futura PT Medium" panose="020B0502020204020303" pitchFamily="34" charset="77"/>
                <a:cs typeface="Arial"/>
              </a:rPr>
              <a:t>be</a:t>
            </a:r>
            <a:r>
              <a:rPr lang="en-US" sz="2400" spc="-120" dirty="0">
                <a:solidFill>
                  <a:schemeClr val="bg1"/>
                </a:solidFill>
                <a:latin typeface="Futura PT Medium" panose="020B0502020204020303" pitchFamily="34" charset="77"/>
                <a:cs typeface="Arial"/>
              </a:rPr>
              <a:t> </a:t>
            </a:r>
            <a:r>
              <a:rPr lang="en-US" sz="2400" spc="30" dirty="0">
                <a:solidFill>
                  <a:schemeClr val="bg1"/>
                </a:solidFill>
                <a:latin typeface="Futura PT Medium" panose="020B0502020204020303" pitchFamily="34" charset="77"/>
                <a:cs typeface="Arial"/>
              </a:rPr>
              <a:t>defended.</a:t>
            </a:r>
            <a:br>
              <a:rPr lang="en-US" dirty="0">
                <a:solidFill>
                  <a:schemeClr val="bg1"/>
                </a:solidFill>
                <a:latin typeface="Futura PT Medium" panose="020B0502020204020303" pitchFamily="34" charset="77"/>
                <a:cs typeface="Arial"/>
              </a:rPr>
            </a:br>
            <a:endParaRPr lang="en-US" dirty="0">
              <a:solidFill>
                <a:schemeClr val="bg1"/>
              </a:solidFill>
              <a:latin typeface="Futura PT Medium" panose="020B0502020204020303" pitchFamily="34" charset="77"/>
            </a:endParaRPr>
          </a:p>
        </p:txBody>
      </p:sp>
    </p:spTree>
    <p:extLst>
      <p:ext uri="{BB962C8B-B14F-4D97-AF65-F5344CB8AC3E}">
        <p14:creationId xmlns:p14="http://schemas.microsoft.com/office/powerpoint/2010/main" val="1037495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DD421B-2C0E-5647-B3CB-B5EB7CCF159C}"/>
              </a:ext>
            </a:extLst>
          </p:cNvPr>
          <p:cNvSpPr>
            <a:spLocks noGrp="1"/>
          </p:cNvSpPr>
          <p:nvPr>
            <p:ph type="title"/>
          </p:nvPr>
        </p:nvSpPr>
        <p:spPr>
          <a:xfrm>
            <a:off x="446049" y="16020"/>
            <a:ext cx="10515600" cy="1325563"/>
          </a:xfrm>
        </p:spPr>
        <p:txBody>
          <a:bodyPr/>
          <a:lstStyle/>
          <a:p>
            <a:r>
              <a:rPr lang="en-US" b="1" dirty="0">
                <a:solidFill>
                  <a:srgbClr val="40C2CC"/>
                </a:solidFill>
                <a:latin typeface="Klima" panose="02010503040200000003" pitchFamily="2" charset="0"/>
              </a:rPr>
              <a:t>SO, WHAT’S NEXT?</a:t>
            </a:r>
          </a:p>
        </p:txBody>
      </p:sp>
      <p:sp>
        <p:nvSpPr>
          <p:cNvPr id="8" name="Text Placeholder 7">
            <a:extLst>
              <a:ext uri="{FF2B5EF4-FFF2-40B4-BE49-F238E27FC236}">
                <a16:creationId xmlns:a16="http://schemas.microsoft.com/office/drawing/2014/main" id="{44992C67-F66F-4A44-B5E1-CEB4E18FFCE7}"/>
              </a:ext>
            </a:extLst>
          </p:cNvPr>
          <p:cNvSpPr>
            <a:spLocks noGrp="1"/>
          </p:cNvSpPr>
          <p:nvPr>
            <p:ph type="body" idx="1"/>
          </p:nvPr>
        </p:nvSpPr>
        <p:spPr>
          <a:xfrm>
            <a:off x="546060" y="1012937"/>
            <a:ext cx="10794489" cy="483617"/>
          </a:xfrm>
        </p:spPr>
        <p:txBody>
          <a:bodyPr>
            <a:noAutofit/>
          </a:bodyPr>
          <a:lstStyle/>
          <a:p>
            <a:r>
              <a:rPr lang="en-US" sz="1650" dirty="0">
                <a:latin typeface="Futura PT Demi" panose="020B0502020204020303" pitchFamily="34" charset="77"/>
              </a:rPr>
              <a:t>Here are a few actions your community can take to prepare for the impact of climate change.</a:t>
            </a:r>
          </a:p>
        </p:txBody>
      </p:sp>
      <p:sp>
        <p:nvSpPr>
          <p:cNvPr id="12" name="Content Placeholder 11">
            <a:extLst>
              <a:ext uri="{FF2B5EF4-FFF2-40B4-BE49-F238E27FC236}">
                <a16:creationId xmlns:a16="http://schemas.microsoft.com/office/drawing/2014/main" id="{C57077F0-D8CB-1F49-97D4-46C2AD5B297D}"/>
              </a:ext>
            </a:extLst>
          </p:cNvPr>
          <p:cNvSpPr>
            <a:spLocks noGrp="1"/>
          </p:cNvSpPr>
          <p:nvPr>
            <p:ph sz="half" idx="2"/>
          </p:nvPr>
        </p:nvSpPr>
        <p:spPr>
          <a:xfrm>
            <a:off x="546060" y="1810695"/>
            <a:ext cx="5554192" cy="4312665"/>
          </a:xfrm>
        </p:spPr>
        <p:txBody>
          <a:bodyPr>
            <a:normAutofit fontScale="85000" lnSpcReduction="10000"/>
          </a:bodyPr>
          <a:lstStyle/>
          <a:p>
            <a:pPr marL="0" marR="95885" lvl="0" indent="-190500">
              <a:lnSpc>
                <a:spcPct val="130000"/>
              </a:lnSpc>
              <a:spcBef>
                <a:spcPts val="0"/>
              </a:spcBef>
              <a:buFontTx/>
              <a:buChar char="•"/>
              <a:tabLst>
                <a:tab pos="205104" algn="l"/>
                <a:tab pos="205740" algn="l"/>
              </a:tabLst>
            </a:pPr>
            <a:r>
              <a:rPr lang="en-US" sz="1700" b="1" spc="-35" dirty="0">
                <a:solidFill>
                  <a:srgbClr val="40C2CC"/>
                </a:solidFill>
                <a:latin typeface="Futura PT Demi" panose="020B0502020204020303" pitchFamily="34" charset="77"/>
                <a:cs typeface="Arial"/>
              </a:rPr>
              <a:t>THE</a:t>
            </a:r>
            <a:r>
              <a:rPr lang="en-US" sz="1700" b="1" spc="-110" dirty="0">
                <a:solidFill>
                  <a:srgbClr val="40C2CC"/>
                </a:solidFill>
                <a:latin typeface="Futura PT Demi" panose="020B0502020204020303" pitchFamily="34" charset="77"/>
                <a:cs typeface="Arial"/>
              </a:rPr>
              <a:t> </a:t>
            </a:r>
            <a:r>
              <a:rPr lang="en-US" sz="1700" b="1" dirty="0">
                <a:solidFill>
                  <a:srgbClr val="40C2CC"/>
                </a:solidFill>
                <a:latin typeface="Futura PT Demi" panose="020B0502020204020303" pitchFamily="34" charset="77"/>
                <a:cs typeface="Arial"/>
              </a:rPr>
              <a:t>MAIN</a:t>
            </a:r>
            <a:r>
              <a:rPr lang="en-US" sz="1700" b="1" spc="-110" dirty="0">
                <a:solidFill>
                  <a:srgbClr val="40C2CC"/>
                </a:solidFill>
                <a:latin typeface="Futura PT Demi" panose="020B0502020204020303" pitchFamily="34" charset="77"/>
                <a:cs typeface="Arial"/>
              </a:rPr>
              <a:t> </a:t>
            </a:r>
            <a:r>
              <a:rPr lang="en-US" sz="1700" b="1" spc="-55" dirty="0">
                <a:solidFill>
                  <a:srgbClr val="40C2CC"/>
                </a:solidFill>
                <a:latin typeface="Futura PT Demi" panose="020B0502020204020303" pitchFamily="34" charset="77"/>
                <a:cs typeface="Arial"/>
              </a:rPr>
              <a:t>PROBLEM</a:t>
            </a:r>
            <a:r>
              <a:rPr lang="en-US" sz="1700" b="1" spc="-105" dirty="0">
                <a:solidFill>
                  <a:srgbClr val="40C2CC"/>
                </a:solidFill>
                <a:latin typeface="Futura PT Demi" panose="020B0502020204020303" pitchFamily="34" charset="77"/>
                <a:cs typeface="Arial"/>
              </a:rPr>
              <a:t> </a:t>
            </a:r>
            <a:r>
              <a:rPr lang="en-US" sz="1700" b="1" spc="-30" dirty="0">
                <a:solidFill>
                  <a:srgbClr val="40C2CC"/>
                </a:solidFill>
                <a:latin typeface="Futura PT Demi" panose="020B0502020204020303" pitchFamily="34" charset="77"/>
                <a:cs typeface="Arial"/>
              </a:rPr>
              <a:t>.</a:t>
            </a:r>
            <a:r>
              <a:rPr lang="en-US" sz="1700" b="1" spc="-110" dirty="0">
                <a:solidFill>
                  <a:srgbClr val="40C2CC"/>
                </a:solidFill>
                <a:latin typeface="Futura PT Demi" panose="020B0502020204020303" pitchFamily="34" charset="77"/>
                <a:cs typeface="Arial"/>
              </a:rPr>
              <a:t> </a:t>
            </a:r>
            <a:r>
              <a:rPr lang="en-US" sz="1700" b="1" spc="-30" dirty="0">
                <a:solidFill>
                  <a:srgbClr val="40C2CC"/>
                </a:solidFill>
                <a:latin typeface="Futura PT Demi" panose="020B0502020204020303" pitchFamily="34" charset="77"/>
                <a:cs typeface="Arial"/>
              </a:rPr>
              <a:t>.</a:t>
            </a:r>
            <a:r>
              <a:rPr lang="en-US" sz="1700" b="1" spc="-105" dirty="0">
                <a:solidFill>
                  <a:srgbClr val="40C2CC"/>
                </a:solidFill>
                <a:latin typeface="Futura PT Demi" panose="020B0502020204020303" pitchFamily="34" charset="77"/>
                <a:cs typeface="Arial"/>
              </a:rPr>
              <a:t> </a:t>
            </a:r>
            <a:r>
              <a:rPr lang="en-US" sz="1700" b="1" spc="-30" dirty="0">
                <a:solidFill>
                  <a:srgbClr val="40C2CC"/>
                </a:solidFill>
                <a:latin typeface="Futura PT Demi" panose="020B0502020204020303" pitchFamily="34" charset="77"/>
                <a:cs typeface="Arial"/>
              </a:rPr>
              <a:t>.</a:t>
            </a:r>
            <a:r>
              <a:rPr lang="en-US" sz="1700" b="1" spc="-110" dirty="0">
                <a:solidFill>
                  <a:srgbClr val="40C2CC"/>
                </a:solidFill>
                <a:latin typeface="Futura PT Demi" panose="020B0502020204020303" pitchFamily="34" charset="77"/>
                <a:cs typeface="Arial"/>
              </a:rPr>
              <a:t> </a:t>
            </a:r>
            <a:r>
              <a:rPr lang="en-US" sz="1700" b="1" spc="-35" dirty="0">
                <a:solidFill>
                  <a:srgbClr val="40C2CC"/>
                </a:solidFill>
                <a:latin typeface="Futura PT Demi" panose="020B0502020204020303" pitchFamily="34" charset="77"/>
                <a:cs typeface="Arial"/>
              </a:rPr>
              <a:t>WELL,</a:t>
            </a:r>
            <a:r>
              <a:rPr lang="en-US" sz="1700" b="1" spc="-110" dirty="0">
                <a:solidFill>
                  <a:srgbClr val="40C2CC"/>
                </a:solidFill>
                <a:latin typeface="Futura PT Demi" panose="020B0502020204020303" pitchFamily="34" charset="77"/>
                <a:cs typeface="Arial"/>
              </a:rPr>
              <a:t> </a:t>
            </a:r>
            <a:r>
              <a:rPr lang="en-US" sz="1700" b="1" spc="-20" dirty="0">
                <a:solidFill>
                  <a:srgbClr val="40C2CC"/>
                </a:solidFill>
                <a:latin typeface="Futura PT Demi" panose="020B0502020204020303" pitchFamily="34" charset="77"/>
                <a:cs typeface="Arial"/>
              </a:rPr>
              <a:t>IT’S</a:t>
            </a:r>
            <a:r>
              <a:rPr lang="en-US" sz="1700" b="1" spc="-105" dirty="0">
                <a:solidFill>
                  <a:srgbClr val="40C2CC"/>
                </a:solidFill>
                <a:latin typeface="Futura PT Demi" panose="020B0502020204020303" pitchFamily="34" charset="77"/>
                <a:cs typeface="Arial"/>
              </a:rPr>
              <a:t> </a:t>
            </a:r>
            <a:r>
              <a:rPr lang="en-US" sz="1700" b="1" spc="-55" dirty="0">
                <a:solidFill>
                  <a:srgbClr val="40C2CC"/>
                </a:solidFill>
                <a:latin typeface="Futura PT Demi" panose="020B0502020204020303" pitchFamily="34" charset="77"/>
                <a:cs typeface="Arial"/>
              </a:rPr>
              <a:t>CARS.</a:t>
            </a:r>
            <a:r>
              <a:rPr lang="en-US" sz="1700" b="1" spc="-114" dirty="0">
                <a:solidFill>
                  <a:srgbClr val="40C2CC"/>
                </a:solidFill>
                <a:latin typeface="Futura PT Demi" panose="020B0502020204020303" pitchFamily="34" charset="77"/>
                <a:cs typeface="Arial"/>
              </a:rPr>
              <a:t> </a:t>
            </a:r>
            <a:r>
              <a:rPr lang="en-US" sz="1700" dirty="0">
                <a:latin typeface="Futura PT Book" panose="020B0502020204020303" pitchFamily="34" charset="77"/>
                <a:cs typeface="Arial" panose="020B0604020202020204" pitchFamily="34" charset="0"/>
              </a:rPr>
              <a:t>The</a:t>
            </a:r>
            <a:r>
              <a:rPr lang="en-US" sz="1700" spc="-110" dirty="0">
                <a:latin typeface="Futura PT Book" panose="020B0502020204020303" pitchFamily="34" charset="77"/>
                <a:cs typeface="Arial" panose="020B0604020202020204" pitchFamily="34" charset="0"/>
              </a:rPr>
              <a:t> </a:t>
            </a:r>
            <a:r>
              <a:rPr lang="en-US" sz="1700" spc="20" dirty="0">
                <a:latin typeface="Futura PT Book" panose="020B0502020204020303" pitchFamily="34" charset="77"/>
                <a:cs typeface="Arial" panose="020B0604020202020204" pitchFamily="34" charset="0"/>
              </a:rPr>
              <a:t>leading</a:t>
            </a:r>
            <a:r>
              <a:rPr lang="en-US" sz="1700" spc="-114" dirty="0">
                <a:latin typeface="Futura PT Book" panose="020B0502020204020303" pitchFamily="34" charset="77"/>
                <a:cs typeface="Arial" panose="020B0604020202020204" pitchFamily="34" charset="0"/>
              </a:rPr>
              <a:t> </a:t>
            </a:r>
            <a:r>
              <a:rPr lang="en-US" sz="1700" spc="30" dirty="0">
                <a:latin typeface="Futura PT Book" panose="020B0502020204020303" pitchFamily="34" charset="77"/>
                <a:cs typeface="Arial" panose="020B0604020202020204" pitchFamily="34" charset="0"/>
              </a:rPr>
              <a:t>source</a:t>
            </a:r>
            <a:r>
              <a:rPr lang="en-US" sz="1700" spc="-114" dirty="0">
                <a:latin typeface="Futura PT Book" panose="020B0502020204020303" pitchFamily="34" charset="77"/>
                <a:cs typeface="Arial" panose="020B0604020202020204" pitchFamily="34" charset="0"/>
              </a:rPr>
              <a:t> </a:t>
            </a:r>
            <a:r>
              <a:rPr lang="en-US" sz="1700" spc="70" dirty="0">
                <a:latin typeface="Futura PT Book" panose="020B0502020204020303" pitchFamily="34" charset="77"/>
                <a:cs typeface="Arial" panose="020B0604020202020204" pitchFamily="34" charset="0"/>
              </a:rPr>
              <a:t>of</a:t>
            </a:r>
            <a:r>
              <a:rPr lang="en-US" sz="1700" spc="-110" dirty="0">
                <a:latin typeface="Futura PT Book" panose="020B0502020204020303" pitchFamily="34" charset="77"/>
                <a:cs typeface="Arial" panose="020B0604020202020204" pitchFamily="34" charset="0"/>
              </a:rPr>
              <a:t> </a:t>
            </a:r>
            <a:r>
              <a:rPr lang="en-US" sz="1700" spc="25" dirty="0">
                <a:latin typeface="Futura PT Book" panose="020B0502020204020303" pitchFamily="34" charset="77"/>
                <a:cs typeface="Arial" panose="020B0604020202020204" pitchFamily="34" charset="0"/>
              </a:rPr>
              <a:t>greenhouse</a:t>
            </a:r>
            <a:r>
              <a:rPr lang="en-US" sz="1700" spc="-114" dirty="0">
                <a:latin typeface="Futura PT Book" panose="020B0502020204020303" pitchFamily="34" charset="77"/>
                <a:cs typeface="Arial" panose="020B0604020202020204" pitchFamily="34" charset="0"/>
              </a:rPr>
              <a:t> </a:t>
            </a:r>
            <a:r>
              <a:rPr lang="en-US" sz="1700" spc="5" dirty="0">
                <a:latin typeface="Futura PT Book" panose="020B0502020204020303" pitchFamily="34" charset="77"/>
                <a:cs typeface="Arial" panose="020B0604020202020204" pitchFamily="34" charset="0"/>
              </a:rPr>
              <a:t>gas</a:t>
            </a:r>
            <a:r>
              <a:rPr lang="en-US" sz="1700" spc="-110" dirty="0">
                <a:latin typeface="Futura PT Book" panose="020B0502020204020303" pitchFamily="34" charset="77"/>
                <a:cs typeface="Arial" panose="020B0604020202020204" pitchFamily="34" charset="0"/>
              </a:rPr>
              <a:t> </a:t>
            </a:r>
            <a:r>
              <a:rPr lang="en-US" sz="1700" spc="15" dirty="0">
                <a:latin typeface="Futura PT Book" panose="020B0502020204020303" pitchFamily="34" charset="77"/>
                <a:cs typeface="Arial" panose="020B0604020202020204" pitchFamily="34" charset="0"/>
              </a:rPr>
              <a:t>emissions </a:t>
            </a:r>
            <a:r>
              <a:rPr lang="en-US" sz="1700" spc="20" dirty="0">
                <a:latin typeface="Futura PT Book" panose="020B0502020204020303" pitchFamily="34" charset="77"/>
                <a:cs typeface="Arial" panose="020B0604020202020204" pitchFamily="34" charset="0"/>
              </a:rPr>
              <a:t> in</a:t>
            </a:r>
            <a:r>
              <a:rPr lang="en-US" sz="1700" spc="-114" dirty="0">
                <a:latin typeface="Futura PT Book" panose="020B0502020204020303" pitchFamily="34" charset="77"/>
                <a:cs typeface="Arial" panose="020B0604020202020204" pitchFamily="34" charset="0"/>
              </a:rPr>
              <a:t> </a:t>
            </a:r>
            <a:r>
              <a:rPr lang="en-US" sz="1700" spc="20" dirty="0">
                <a:latin typeface="Futura PT Book" panose="020B0502020204020303" pitchFamily="34" charset="77"/>
                <a:cs typeface="Arial" panose="020B0604020202020204" pitchFamily="34" charset="0"/>
              </a:rPr>
              <a:t>California</a:t>
            </a:r>
            <a:r>
              <a:rPr lang="en-US" sz="1700" spc="-114" dirty="0">
                <a:latin typeface="Futura PT Book" panose="020B0502020204020303" pitchFamily="34" charset="77"/>
                <a:cs typeface="Arial" panose="020B0604020202020204" pitchFamily="34" charset="0"/>
              </a:rPr>
              <a:t> </a:t>
            </a:r>
            <a:r>
              <a:rPr lang="en-US" sz="1700" spc="15" dirty="0">
                <a:latin typeface="Futura PT Book" panose="020B0502020204020303" pitchFamily="34" charset="77"/>
                <a:cs typeface="Arial" panose="020B0604020202020204" pitchFamily="34" charset="0"/>
              </a:rPr>
              <a:t>is</a:t>
            </a:r>
            <a:r>
              <a:rPr lang="en-US" sz="1700" spc="-114" dirty="0">
                <a:latin typeface="Futura PT Book" panose="020B0502020204020303" pitchFamily="34" charset="77"/>
                <a:cs typeface="Arial" panose="020B0604020202020204" pitchFamily="34" charset="0"/>
              </a:rPr>
              <a:t> </a:t>
            </a:r>
            <a:r>
              <a:rPr lang="en-US" sz="1700" spc="55" dirty="0">
                <a:latin typeface="Futura PT Book" panose="020B0502020204020303" pitchFamily="34" charset="77"/>
                <a:cs typeface="Arial" panose="020B0604020202020204" pitchFamily="34" charset="0"/>
              </a:rPr>
              <a:t>from</a:t>
            </a:r>
            <a:r>
              <a:rPr lang="en-US" sz="1700" spc="-110" dirty="0">
                <a:latin typeface="Futura PT Book" panose="020B0502020204020303" pitchFamily="34" charset="77"/>
                <a:cs typeface="Arial" panose="020B0604020202020204" pitchFamily="34" charset="0"/>
              </a:rPr>
              <a:t> </a:t>
            </a:r>
            <a:r>
              <a:rPr lang="en-US" sz="1700" spc="40" dirty="0">
                <a:latin typeface="Futura PT Book" panose="020B0502020204020303" pitchFamily="34" charset="77"/>
                <a:cs typeface="Arial" panose="020B0604020202020204" pitchFamily="34" charset="0"/>
              </a:rPr>
              <a:t>the</a:t>
            </a:r>
            <a:r>
              <a:rPr lang="en-US" sz="1700" spc="-114" dirty="0">
                <a:latin typeface="Futura PT Book" panose="020B0502020204020303" pitchFamily="34" charset="77"/>
                <a:cs typeface="Arial" panose="020B0604020202020204" pitchFamily="34" charset="0"/>
              </a:rPr>
              <a:t> </a:t>
            </a:r>
            <a:r>
              <a:rPr lang="en-US" sz="1700" spc="35" dirty="0">
                <a:latin typeface="Futura PT Book" panose="020B0502020204020303" pitchFamily="34" charset="77"/>
                <a:cs typeface="Arial" panose="020B0604020202020204" pitchFamily="34" charset="0"/>
              </a:rPr>
              <a:t>transportation</a:t>
            </a:r>
            <a:r>
              <a:rPr lang="en-US" sz="1700" spc="-114" dirty="0">
                <a:latin typeface="Futura PT Book" panose="020B0502020204020303" pitchFamily="34" charset="77"/>
                <a:cs typeface="Arial" panose="020B0604020202020204" pitchFamily="34" charset="0"/>
              </a:rPr>
              <a:t> </a:t>
            </a:r>
            <a:r>
              <a:rPr lang="en-US" sz="1700" spc="25" dirty="0">
                <a:latin typeface="Futura PT Book" panose="020B0502020204020303" pitchFamily="34" charset="77"/>
                <a:cs typeface="Arial" panose="020B0604020202020204" pitchFamily="34" charset="0"/>
              </a:rPr>
              <a:t>sector.</a:t>
            </a:r>
            <a:r>
              <a:rPr lang="en-US" sz="1700" spc="-110" dirty="0">
                <a:latin typeface="Futura PT Book" panose="020B0502020204020303" pitchFamily="34" charset="77"/>
                <a:cs typeface="Arial" panose="020B0604020202020204" pitchFamily="34" charset="0"/>
              </a:rPr>
              <a:t> </a:t>
            </a:r>
            <a:r>
              <a:rPr lang="en-US" sz="1700" dirty="0">
                <a:latin typeface="Futura PT Book" panose="020B0502020204020303" pitchFamily="34" charset="77"/>
                <a:cs typeface="Arial" panose="020B0604020202020204" pitchFamily="34" charset="0"/>
              </a:rPr>
              <a:t>How</a:t>
            </a:r>
            <a:r>
              <a:rPr lang="en-US" sz="1700" spc="-114" dirty="0">
                <a:latin typeface="Futura PT Book" panose="020B0502020204020303" pitchFamily="34" charset="77"/>
                <a:cs typeface="Arial" panose="020B0604020202020204" pitchFamily="34" charset="0"/>
              </a:rPr>
              <a:t> </a:t>
            </a:r>
            <a:r>
              <a:rPr lang="en-US" sz="1700" spc="45" dirty="0">
                <a:latin typeface="Futura PT Book" panose="020B0502020204020303" pitchFamily="34" charset="77"/>
                <a:cs typeface="Arial" panose="020B0604020202020204" pitchFamily="34" charset="0"/>
              </a:rPr>
              <a:t>do</a:t>
            </a:r>
            <a:r>
              <a:rPr lang="en-US" sz="1700" spc="-114" dirty="0">
                <a:latin typeface="Futura PT Book" panose="020B0502020204020303" pitchFamily="34" charset="77"/>
                <a:cs typeface="Arial" panose="020B0604020202020204" pitchFamily="34" charset="0"/>
              </a:rPr>
              <a:t> </a:t>
            </a:r>
            <a:r>
              <a:rPr lang="en-US" sz="1700" spc="25" dirty="0">
                <a:latin typeface="Futura PT Book" panose="020B0502020204020303" pitchFamily="34" charset="77"/>
                <a:cs typeface="Arial" panose="020B0604020202020204" pitchFamily="34" charset="0"/>
              </a:rPr>
              <a:t>we</a:t>
            </a:r>
            <a:r>
              <a:rPr lang="en-US" sz="1700" spc="-110" dirty="0">
                <a:latin typeface="Futura PT Book" panose="020B0502020204020303" pitchFamily="34" charset="77"/>
                <a:cs typeface="Arial" panose="020B0604020202020204" pitchFamily="34" charset="0"/>
              </a:rPr>
              <a:t> </a:t>
            </a:r>
            <a:r>
              <a:rPr lang="en-US" sz="1700" spc="40" dirty="0">
                <a:latin typeface="Futura PT Book" panose="020B0502020204020303" pitchFamily="34" charset="77"/>
                <a:cs typeface="Arial" panose="020B0604020202020204" pitchFamily="34" charset="0"/>
              </a:rPr>
              <a:t>reduce</a:t>
            </a:r>
            <a:r>
              <a:rPr lang="en-US" sz="1700" spc="-114" dirty="0">
                <a:latin typeface="Futura PT Book" panose="020B0502020204020303" pitchFamily="34" charset="77"/>
                <a:cs typeface="Arial" panose="020B0604020202020204" pitchFamily="34" charset="0"/>
              </a:rPr>
              <a:t> </a:t>
            </a:r>
            <a:r>
              <a:rPr lang="en-US" sz="1700" spc="30" dirty="0">
                <a:latin typeface="Futura PT Book" panose="020B0502020204020303" pitchFamily="34" charset="77"/>
                <a:cs typeface="Arial" panose="020B0604020202020204" pitchFamily="34" charset="0"/>
              </a:rPr>
              <a:t>those</a:t>
            </a:r>
            <a:r>
              <a:rPr lang="en-US" sz="1700" spc="-114" dirty="0">
                <a:latin typeface="Futura PT Book" panose="020B0502020204020303" pitchFamily="34" charset="77"/>
                <a:cs typeface="Arial" panose="020B0604020202020204" pitchFamily="34" charset="0"/>
              </a:rPr>
              <a:t> </a:t>
            </a:r>
            <a:r>
              <a:rPr lang="en-US" sz="1700" spc="10" dirty="0">
                <a:latin typeface="Futura PT Book" panose="020B0502020204020303" pitchFamily="34" charset="77"/>
                <a:cs typeface="Arial" panose="020B0604020202020204" pitchFamily="34" charset="0"/>
              </a:rPr>
              <a:t>emissions?</a:t>
            </a:r>
            <a:r>
              <a:rPr lang="en-US" sz="1700" spc="-114" dirty="0">
                <a:latin typeface="Futura PT Book" panose="020B0502020204020303" pitchFamily="34" charset="77"/>
                <a:cs typeface="Arial" panose="020B0604020202020204" pitchFamily="34" charset="0"/>
              </a:rPr>
              <a:t> </a:t>
            </a:r>
            <a:r>
              <a:rPr lang="en-US" sz="1700" spc="20" dirty="0">
                <a:latin typeface="Futura PT Book" panose="020B0502020204020303" pitchFamily="34" charset="77"/>
                <a:cs typeface="Arial" panose="020B0604020202020204" pitchFamily="34" charset="0"/>
              </a:rPr>
              <a:t>First,</a:t>
            </a:r>
            <a:r>
              <a:rPr lang="en-US" sz="1700" spc="-110" dirty="0">
                <a:latin typeface="Futura PT Book" panose="020B0502020204020303" pitchFamily="34" charset="77"/>
                <a:cs typeface="Arial" panose="020B0604020202020204" pitchFamily="34" charset="0"/>
              </a:rPr>
              <a:t> </a:t>
            </a:r>
            <a:r>
              <a:rPr lang="en-US" sz="1700" spc="25" dirty="0">
                <a:latin typeface="Futura PT Book" panose="020B0502020204020303" pitchFamily="34" charset="77"/>
                <a:cs typeface="Arial" panose="020B0604020202020204" pitchFamily="34" charset="0"/>
              </a:rPr>
              <a:t>by</a:t>
            </a:r>
            <a:r>
              <a:rPr lang="en-US" sz="1700" spc="30" dirty="0">
                <a:latin typeface="Futura PT Book" panose="020B0502020204020303" pitchFamily="34" charset="77"/>
                <a:cs typeface="Arial" panose="020B0604020202020204" pitchFamily="34" charset="0"/>
              </a:rPr>
              <a:t> </a:t>
            </a:r>
            <a:r>
              <a:rPr lang="en-US" sz="1700" spc="35" dirty="0">
                <a:latin typeface="Futura PT Book" panose="020B0502020204020303" pitchFamily="34" charset="77"/>
                <a:cs typeface="Arial" panose="020B0604020202020204" pitchFamily="34" charset="0"/>
              </a:rPr>
              <a:t>building</a:t>
            </a:r>
            <a:r>
              <a:rPr lang="en-US" sz="1700" spc="-114" dirty="0">
                <a:latin typeface="Futura PT Book" panose="020B0502020204020303" pitchFamily="34" charset="77"/>
                <a:cs typeface="Arial" panose="020B0604020202020204" pitchFamily="34" charset="0"/>
              </a:rPr>
              <a:t> </a:t>
            </a:r>
            <a:r>
              <a:rPr lang="en-US" sz="1700" spc="35" dirty="0">
                <a:latin typeface="Futura PT Book" panose="020B0502020204020303" pitchFamily="34" charset="77"/>
                <a:cs typeface="Arial" panose="020B0604020202020204" pitchFamily="34" charset="0"/>
              </a:rPr>
              <a:t>affordable</a:t>
            </a:r>
            <a:r>
              <a:rPr lang="en-US" sz="1700" spc="-110" dirty="0">
                <a:latin typeface="Futura PT Book" panose="020B0502020204020303" pitchFamily="34" charset="77"/>
                <a:cs typeface="Arial" panose="020B0604020202020204" pitchFamily="34" charset="0"/>
              </a:rPr>
              <a:t> </a:t>
            </a:r>
            <a:r>
              <a:rPr lang="en-US" sz="1700" spc="20" dirty="0">
                <a:latin typeface="Futura PT Book" panose="020B0502020204020303" pitchFamily="34" charset="77"/>
                <a:cs typeface="Arial" panose="020B0604020202020204" pitchFamily="34" charset="0"/>
              </a:rPr>
              <a:t>housing</a:t>
            </a:r>
            <a:r>
              <a:rPr lang="en-US" sz="1700" spc="-110" dirty="0">
                <a:latin typeface="Futura PT Book" panose="020B0502020204020303" pitchFamily="34" charset="77"/>
                <a:cs typeface="Arial" panose="020B0604020202020204" pitchFamily="34" charset="0"/>
              </a:rPr>
              <a:t> </a:t>
            </a:r>
            <a:r>
              <a:rPr lang="en-US" sz="1700" spc="15" dirty="0">
                <a:latin typeface="Futura PT Book" panose="020B0502020204020303" pitchFamily="34" charset="77"/>
                <a:cs typeface="Arial" panose="020B0604020202020204" pitchFamily="34" charset="0"/>
              </a:rPr>
              <a:t>near</a:t>
            </a:r>
            <a:r>
              <a:rPr lang="en-US" sz="1700" spc="-110" dirty="0">
                <a:latin typeface="Futura PT Book" panose="020B0502020204020303" pitchFamily="34" charset="77"/>
                <a:cs typeface="Arial" panose="020B0604020202020204" pitchFamily="34" charset="0"/>
              </a:rPr>
              <a:t> </a:t>
            </a:r>
            <a:r>
              <a:rPr lang="en-US" sz="1700" spc="45" dirty="0">
                <a:latin typeface="Futura PT Book" panose="020B0502020204020303" pitchFamily="34" charset="77"/>
                <a:cs typeface="Arial" panose="020B0604020202020204" pitchFamily="34" charset="0"/>
              </a:rPr>
              <a:t>public</a:t>
            </a:r>
            <a:r>
              <a:rPr lang="en-US" sz="1700" spc="-110" dirty="0">
                <a:latin typeface="Futura PT Book" panose="020B0502020204020303" pitchFamily="34" charset="77"/>
                <a:cs typeface="Arial" panose="020B0604020202020204" pitchFamily="34" charset="0"/>
              </a:rPr>
              <a:t> </a:t>
            </a:r>
            <a:r>
              <a:rPr lang="en-US" sz="1700" spc="25" dirty="0">
                <a:latin typeface="Futura PT Book" panose="020B0502020204020303" pitchFamily="34" charset="77"/>
                <a:cs typeface="Arial" panose="020B0604020202020204" pitchFamily="34" charset="0"/>
              </a:rPr>
              <a:t>transit corridors,</a:t>
            </a:r>
            <a:r>
              <a:rPr lang="en-US" sz="1700" spc="-110" dirty="0">
                <a:latin typeface="Futura PT Book" panose="020B0502020204020303" pitchFamily="34" charset="77"/>
                <a:cs typeface="Arial" panose="020B0604020202020204" pitchFamily="34" charset="0"/>
              </a:rPr>
              <a:t> </a:t>
            </a:r>
            <a:r>
              <a:rPr lang="en-US" sz="1700" spc="10" dirty="0">
                <a:latin typeface="Futura PT Book" panose="020B0502020204020303" pitchFamily="34" charset="77"/>
                <a:cs typeface="Arial" panose="020B0604020202020204" pitchFamily="34" charset="0"/>
              </a:rPr>
              <a:t>and</a:t>
            </a:r>
            <a:r>
              <a:rPr lang="en-US" sz="1700" spc="-110" dirty="0">
                <a:latin typeface="Futura PT Book" panose="020B0502020204020303" pitchFamily="34" charset="77"/>
                <a:cs typeface="Arial" panose="020B0604020202020204" pitchFamily="34" charset="0"/>
              </a:rPr>
              <a:t> </a:t>
            </a:r>
            <a:r>
              <a:rPr lang="en-US" sz="1700" spc="25" dirty="0">
                <a:latin typeface="Futura PT Book" panose="020B0502020204020303" pitchFamily="34" charset="77"/>
                <a:cs typeface="Arial" panose="020B0604020202020204" pitchFamily="34" charset="0"/>
              </a:rPr>
              <a:t>by</a:t>
            </a:r>
            <a:r>
              <a:rPr lang="en-US" sz="1700" spc="-110" dirty="0">
                <a:latin typeface="Futura PT Book" panose="020B0502020204020303" pitchFamily="34" charset="77"/>
                <a:cs typeface="Arial" panose="020B0604020202020204" pitchFamily="34" charset="0"/>
              </a:rPr>
              <a:t> </a:t>
            </a:r>
            <a:r>
              <a:rPr lang="en-US" sz="1700" spc="40" dirty="0">
                <a:latin typeface="Futura PT Book" panose="020B0502020204020303" pitchFamily="34" charset="77"/>
                <a:cs typeface="Arial" panose="020B0604020202020204" pitchFamily="34" charset="0"/>
              </a:rPr>
              <a:t>creating</a:t>
            </a:r>
            <a:r>
              <a:rPr lang="en-US" sz="1700" spc="-110" dirty="0">
                <a:latin typeface="Futura PT Book" panose="020B0502020204020303" pitchFamily="34" charset="77"/>
                <a:cs typeface="Arial" panose="020B0604020202020204" pitchFamily="34" charset="0"/>
              </a:rPr>
              <a:t> </a:t>
            </a:r>
            <a:r>
              <a:rPr lang="en-US" sz="1700" spc="30" dirty="0">
                <a:latin typeface="Futura PT Book" panose="020B0502020204020303" pitchFamily="34" charset="77"/>
                <a:cs typeface="Arial" panose="020B0604020202020204" pitchFamily="34" charset="0"/>
              </a:rPr>
              <a:t>neighborhoods</a:t>
            </a:r>
            <a:r>
              <a:rPr lang="en-US" sz="1700" spc="-110" dirty="0">
                <a:latin typeface="Futura PT Book" panose="020B0502020204020303" pitchFamily="34" charset="77"/>
                <a:cs typeface="Arial" panose="020B0604020202020204" pitchFamily="34" charset="0"/>
              </a:rPr>
              <a:t> </a:t>
            </a:r>
            <a:r>
              <a:rPr lang="en-US" sz="1700" spc="40" dirty="0">
                <a:latin typeface="Futura PT Book" panose="020B0502020204020303" pitchFamily="34" charset="77"/>
                <a:cs typeface="Arial" panose="020B0604020202020204" pitchFamily="34" charset="0"/>
              </a:rPr>
              <a:t>that</a:t>
            </a:r>
            <a:r>
              <a:rPr lang="en-US" sz="1700" spc="-110" dirty="0">
                <a:latin typeface="Futura PT Book" panose="020B0502020204020303" pitchFamily="34" charset="77"/>
                <a:cs typeface="Arial" panose="020B0604020202020204" pitchFamily="34" charset="0"/>
              </a:rPr>
              <a:t> </a:t>
            </a:r>
            <a:r>
              <a:rPr lang="en-US" sz="1700" spc="40" dirty="0">
                <a:latin typeface="Futura PT Book" panose="020B0502020204020303" pitchFamily="34" charset="77"/>
                <a:cs typeface="Arial" panose="020B0604020202020204" pitchFamily="34" charset="0"/>
              </a:rPr>
              <a:t>promote </a:t>
            </a:r>
            <a:r>
              <a:rPr lang="en-US" sz="1700" spc="-320" dirty="0">
                <a:latin typeface="Futura PT Book" panose="020B0502020204020303" pitchFamily="34" charset="77"/>
                <a:cs typeface="Arial" panose="020B0604020202020204" pitchFamily="34" charset="0"/>
              </a:rPr>
              <a:t> </a:t>
            </a:r>
            <a:r>
              <a:rPr lang="en-US" sz="1700" spc="25" dirty="0">
                <a:latin typeface="Futura PT Book" panose="020B0502020204020303" pitchFamily="34" charset="77"/>
                <a:cs typeface="Arial" panose="020B0604020202020204" pitchFamily="34" charset="0"/>
              </a:rPr>
              <a:t>biking,</a:t>
            </a:r>
            <a:r>
              <a:rPr lang="en-US" sz="1700" spc="-114" dirty="0">
                <a:latin typeface="Futura PT Book" panose="020B0502020204020303" pitchFamily="34" charset="77"/>
                <a:cs typeface="Arial" panose="020B0604020202020204" pitchFamily="34" charset="0"/>
              </a:rPr>
              <a:t> </a:t>
            </a:r>
            <a:r>
              <a:rPr lang="en-US" sz="1700" spc="40" dirty="0">
                <a:latin typeface="Futura PT Book" panose="020B0502020204020303" pitchFamily="34" charset="77"/>
                <a:cs typeface="Arial" panose="020B0604020202020204" pitchFamily="34" charset="0"/>
              </a:rPr>
              <a:t>scootering</a:t>
            </a:r>
            <a:r>
              <a:rPr lang="en-US" sz="1700" spc="-114" dirty="0">
                <a:latin typeface="Futura PT Book" panose="020B0502020204020303" pitchFamily="34" charset="77"/>
                <a:cs typeface="Arial" panose="020B0604020202020204" pitchFamily="34" charset="0"/>
              </a:rPr>
              <a:t> </a:t>
            </a:r>
            <a:r>
              <a:rPr lang="en-US" sz="1700" spc="10" dirty="0">
                <a:latin typeface="Futura PT Book" panose="020B0502020204020303" pitchFamily="34" charset="77"/>
                <a:cs typeface="Arial" panose="020B0604020202020204" pitchFamily="34" charset="0"/>
              </a:rPr>
              <a:t>and</a:t>
            </a:r>
            <a:r>
              <a:rPr lang="en-US" sz="1700" spc="-110" dirty="0">
                <a:latin typeface="Futura PT Book" panose="020B0502020204020303" pitchFamily="34" charset="77"/>
                <a:cs typeface="Arial" panose="020B0604020202020204" pitchFamily="34" charset="0"/>
              </a:rPr>
              <a:t> </a:t>
            </a:r>
            <a:r>
              <a:rPr lang="en-US" sz="1700" spc="10" dirty="0">
                <a:latin typeface="Futura PT Book" panose="020B0502020204020303" pitchFamily="34" charset="77"/>
                <a:cs typeface="Arial" panose="020B0604020202020204" pitchFamily="34" charset="0"/>
              </a:rPr>
              <a:t>walking.</a:t>
            </a:r>
            <a:r>
              <a:rPr lang="en-US" sz="1700" spc="-114" dirty="0">
                <a:latin typeface="Futura PT Book" panose="020B0502020204020303" pitchFamily="34" charset="77"/>
                <a:cs typeface="Arial" panose="020B0604020202020204" pitchFamily="34" charset="0"/>
              </a:rPr>
              <a:t> </a:t>
            </a:r>
            <a:r>
              <a:rPr lang="en-US" sz="1700" spc="30" dirty="0">
                <a:latin typeface="Futura PT Book" panose="020B0502020204020303" pitchFamily="34" charset="77"/>
                <a:cs typeface="Arial" panose="020B0604020202020204" pitchFamily="34" charset="0"/>
              </a:rPr>
              <a:t>Another</a:t>
            </a:r>
            <a:r>
              <a:rPr lang="en-US" sz="1700" spc="-110" dirty="0">
                <a:latin typeface="Futura PT Book" panose="020B0502020204020303" pitchFamily="34" charset="77"/>
                <a:cs typeface="Arial" panose="020B0604020202020204" pitchFamily="34" charset="0"/>
              </a:rPr>
              <a:t> </a:t>
            </a:r>
            <a:r>
              <a:rPr lang="en-US" sz="1700" spc="20" dirty="0">
                <a:latin typeface="Futura PT Book" panose="020B0502020204020303" pitchFamily="34" charset="77"/>
                <a:cs typeface="Arial" panose="020B0604020202020204" pitchFamily="34" charset="0"/>
              </a:rPr>
              <a:t>essential</a:t>
            </a:r>
            <a:r>
              <a:rPr lang="en-US" sz="1700" spc="-114" dirty="0">
                <a:latin typeface="Futura PT Book" panose="020B0502020204020303" pitchFamily="34" charset="77"/>
                <a:cs typeface="Arial" panose="020B0604020202020204" pitchFamily="34" charset="0"/>
              </a:rPr>
              <a:t> </a:t>
            </a:r>
            <a:r>
              <a:rPr lang="en-US" sz="1700" spc="35" dirty="0">
                <a:latin typeface="Futura PT Book" panose="020B0502020204020303" pitchFamily="34" charset="77"/>
                <a:cs typeface="Arial" panose="020B0604020202020204" pitchFamily="34" charset="0"/>
              </a:rPr>
              <a:t>climate</a:t>
            </a:r>
            <a:r>
              <a:rPr lang="en-US" sz="1700" spc="-110" dirty="0">
                <a:latin typeface="Futura PT Book" panose="020B0502020204020303" pitchFamily="34" charset="77"/>
                <a:cs typeface="Arial" panose="020B0604020202020204" pitchFamily="34" charset="0"/>
              </a:rPr>
              <a:t> </a:t>
            </a:r>
            <a:r>
              <a:rPr lang="en-US" sz="1700" spc="35" dirty="0">
                <a:latin typeface="Futura PT Book" panose="020B0502020204020303" pitchFamily="34" charset="77"/>
                <a:cs typeface="Arial" panose="020B0604020202020204" pitchFamily="34" charset="0"/>
              </a:rPr>
              <a:t>strategy</a:t>
            </a:r>
            <a:r>
              <a:rPr lang="en-US" sz="1700" spc="-114" dirty="0">
                <a:latin typeface="Futura PT Book" panose="020B0502020204020303" pitchFamily="34" charset="77"/>
                <a:cs typeface="Arial" panose="020B0604020202020204" pitchFamily="34" charset="0"/>
              </a:rPr>
              <a:t> </a:t>
            </a:r>
            <a:r>
              <a:rPr lang="en-US" sz="1700" spc="15" dirty="0">
                <a:latin typeface="Futura PT Book" panose="020B0502020204020303" pitchFamily="34" charset="77"/>
                <a:cs typeface="Arial" panose="020B0604020202020204" pitchFamily="34" charset="0"/>
              </a:rPr>
              <a:t>is</a:t>
            </a:r>
            <a:r>
              <a:rPr lang="en-US" sz="1700" spc="-110" dirty="0">
                <a:latin typeface="Futura PT Book" panose="020B0502020204020303" pitchFamily="34" charset="77"/>
                <a:cs typeface="Arial" panose="020B0604020202020204" pitchFamily="34" charset="0"/>
              </a:rPr>
              <a:t> </a:t>
            </a:r>
            <a:r>
              <a:rPr lang="en-US" sz="1700" spc="60" dirty="0">
                <a:latin typeface="Futura PT Book" panose="020B0502020204020303" pitchFamily="34" charset="77"/>
                <a:cs typeface="Arial" panose="020B0604020202020204" pitchFamily="34" charset="0"/>
              </a:rPr>
              <a:t>to</a:t>
            </a:r>
            <a:r>
              <a:rPr lang="en-US" sz="1700" spc="-114" dirty="0">
                <a:latin typeface="Futura PT Book" panose="020B0502020204020303" pitchFamily="34" charset="77"/>
                <a:cs typeface="Arial" panose="020B0604020202020204" pitchFamily="34" charset="0"/>
              </a:rPr>
              <a:t> </a:t>
            </a:r>
            <a:r>
              <a:rPr lang="en-US" sz="1700" spc="25" dirty="0">
                <a:latin typeface="Futura PT Book" panose="020B0502020204020303" pitchFamily="34" charset="77"/>
                <a:cs typeface="Arial" panose="020B0604020202020204" pitchFamily="34" charset="0"/>
              </a:rPr>
              <a:t>encourage</a:t>
            </a:r>
            <a:r>
              <a:rPr lang="en-US" sz="1700" spc="-110" dirty="0">
                <a:latin typeface="Futura PT Book" panose="020B0502020204020303" pitchFamily="34" charset="77"/>
                <a:cs typeface="Arial" panose="020B0604020202020204" pitchFamily="34" charset="0"/>
              </a:rPr>
              <a:t> </a:t>
            </a:r>
            <a:r>
              <a:rPr lang="en-US" sz="1700" spc="30" dirty="0">
                <a:latin typeface="Futura PT Book" panose="020B0502020204020303" pitchFamily="34" charset="77"/>
                <a:cs typeface="Arial" panose="020B0604020202020204" pitchFamily="34" charset="0"/>
              </a:rPr>
              <a:t>transition </a:t>
            </a:r>
            <a:r>
              <a:rPr lang="en-US" sz="1700" spc="-320" dirty="0">
                <a:latin typeface="Futura PT Book" panose="020B0502020204020303" pitchFamily="34" charset="77"/>
                <a:cs typeface="Arial" panose="020B0604020202020204" pitchFamily="34" charset="0"/>
              </a:rPr>
              <a:t> </a:t>
            </a:r>
            <a:r>
              <a:rPr lang="en-US" sz="1700" spc="60" dirty="0">
                <a:latin typeface="Futura PT Book" panose="020B0502020204020303" pitchFamily="34" charset="77"/>
                <a:cs typeface="Arial" panose="020B0604020202020204" pitchFamily="34" charset="0"/>
              </a:rPr>
              <a:t>to</a:t>
            </a:r>
            <a:r>
              <a:rPr lang="en-US" sz="1700" spc="-125" dirty="0">
                <a:latin typeface="Futura PT Book" panose="020B0502020204020303" pitchFamily="34" charset="77"/>
                <a:cs typeface="Arial" panose="020B0604020202020204" pitchFamily="34" charset="0"/>
              </a:rPr>
              <a:t> </a:t>
            </a:r>
            <a:r>
              <a:rPr lang="en-US" sz="1700" spc="50" dirty="0">
                <a:latin typeface="Futura PT Book" panose="020B0502020204020303" pitchFamily="34" charset="77"/>
                <a:cs typeface="Arial" panose="020B0604020202020204" pitchFamily="34" charset="0"/>
              </a:rPr>
              <a:t>electric</a:t>
            </a:r>
            <a:r>
              <a:rPr lang="en-US" sz="1700" spc="-120" dirty="0">
                <a:latin typeface="Futura PT Book" panose="020B0502020204020303" pitchFamily="34" charset="77"/>
                <a:cs typeface="Arial" panose="020B0604020202020204" pitchFamily="34" charset="0"/>
              </a:rPr>
              <a:t> </a:t>
            </a:r>
            <a:r>
              <a:rPr lang="en-US" sz="1700" spc="10" dirty="0">
                <a:latin typeface="Futura PT Book" panose="020B0502020204020303" pitchFamily="34" charset="77"/>
                <a:cs typeface="Arial" panose="020B0604020202020204" pitchFamily="34" charset="0"/>
              </a:rPr>
              <a:t>and</a:t>
            </a:r>
            <a:r>
              <a:rPr lang="en-US" sz="1700" spc="-120" dirty="0">
                <a:latin typeface="Futura PT Book" panose="020B0502020204020303" pitchFamily="34" charset="77"/>
                <a:cs typeface="Arial" panose="020B0604020202020204" pitchFamily="34" charset="0"/>
              </a:rPr>
              <a:t> </a:t>
            </a:r>
            <a:r>
              <a:rPr lang="en-US" sz="1700" spc="40" dirty="0">
                <a:latin typeface="Futura PT Book" panose="020B0502020204020303" pitchFamily="34" charset="77"/>
                <a:cs typeface="Arial" panose="020B0604020202020204" pitchFamily="34" charset="0"/>
              </a:rPr>
              <a:t>green-hydrogen fueled</a:t>
            </a:r>
            <a:r>
              <a:rPr lang="en-US" sz="1700" spc="-120" dirty="0">
                <a:latin typeface="Futura PT Book" panose="020B0502020204020303" pitchFamily="34" charset="77"/>
                <a:cs typeface="Arial" panose="020B0604020202020204" pitchFamily="34" charset="0"/>
              </a:rPr>
              <a:t> </a:t>
            </a:r>
            <a:r>
              <a:rPr lang="en-US" sz="1700" spc="25" dirty="0">
                <a:latin typeface="Futura PT Book" panose="020B0502020204020303" pitchFamily="34" charset="77"/>
                <a:cs typeface="Arial" panose="020B0604020202020204" pitchFamily="34" charset="0"/>
              </a:rPr>
              <a:t>vehicles. </a:t>
            </a:r>
            <a:endParaRPr lang="en-US" sz="1700" spc="25" dirty="0">
              <a:latin typeface="Futura PT Book" panose="020B0502020204020303" pitchFamily="34" charset="77"/>
              <a:cs typeface="Arial"/>
            </a:endParaRPr>
          </a:p>
          <a:p>
            <a:pPr marL="0" marR="95885" indent="-190500">
              <a:lnSpc>
                <a:spcPct val="140000"/>
              </a:lnSpc>
              <a:spcBef>
                <a:spcPts val="0"/>
              </a:spcBef>
              <a:buFontTx/>
              <a:buChar char="•"/>
              <a:tabLst>
                <a:tab pos="205104" algn="l"/>
                <a:tab pos="205740" algn="l"/>
              </a:tabLst>
            </a:pPr>
            <a:r>
              <a:rPr lang="en-US" sz="1700" b="1" spc="-10" dirty="0">
                <a:solidFill>
                  <a:srgbClr val="40C2CC"/>
                </a:solidFill>
                <a:latin typeface="Futura PT Demi" panose="020B0502020204020303" pitchFamily="34" charset="77"/>
                <a:cs typeface="Arial"/>
              </a:rPr>
              <a:t>COMMUNITY</a:t>
            </a:r>
            <a:r>
              <a:rPr lang="en-US" sz="1700" b="1" spc="-114" dirty="0">
                <a:solidFill>
                  <a:srgbClr val="40C2CC"/>
                </a:solidFill>
                <a:latin typeface="Futura PT Demi" panose="020B0502020204020303" pitchFamily="34" charset="77"/>
                <a:cs typeface="Arial"/>
              </a:rPr>
              <a:t> </a:t>
            </a:r>
            <a:r>
              <a:rPr lang="en-US" sz="1700" b="1" spc="-30" dirty="0">
                <a:solidFill>
                  <a:srgbClr val="40C2CC"/>
                </a:solidFill>
                <a:latin typeface="Futura PT Demi" panose="020B0502020204020303" pitchFamily="34" charset="77"/>
                <a:cs typeface="Arial"/>
              </a:rPr>
              <a:t>CHOICE</a:t>
            </a:r>
            <a:r>
              <a:rPr lang="en-US" sz="1700" b="1" spc="-110" dirty="0">
                <a:solidFill>
                  <a:srgbClr val="40C2CC"/>
                </a:solidFill>
                <a:latin typeface="Futura PT Demi" panose="020B0502020204020303" pitchFamily="34" charset="77"/>
                <a:cs typeface="Arial"/>
              </a:rPr>
              <a:t> </a:t>
            </a:r>
            <a:r>
              <a:rPr lang="en-US" sz="1700" b="1" spc="-70" dirty="0">
                <a:solidFill>
                  <a:srgbClr val="40C2CC"/>
                </a:solidFill>
                <a:latin typeface="Futura PT Demi" panose="020B0502020204020303" pitchFamily="34" charset="77"/>
                <a:cs typeface="Arial"/>
              </a:rPr>
              <a:t>ENERGY.</a:t>
            </a:r>
            <a:r>
              <a:rPr lang="en-US" sz="1700" b="1" spc="-110" dirty="0">
                <a:solidFill>
                  <a:srgbClr val="40C2CC"/>
                </a:solidFill>
                <a:latin typeface="Futura PT Demi" panose="020B0502020204020303" pitchFamily="34" charset="77"/>
                <a:cs typeface="Arial"/>
              </a:rPr>
              <a:t>  </a:t>
            </a:r>
            <a:r>
              <a:rPr lang="en-US" sz="1700" spc="20" dirty="0">
                <a:latin typeface="Futura PT Book" panose="020B0502020204020303" pitchFamily="34" charset="77"/>
                <a:cs typeface="Arial"/>
              </a:rPr>
              <a:t>New </a:t>
            </a:r>
            <a:r>
              <a:rPr lang="en-US" sz="1700" spc="30" dirty="0">
                <a:latin typeface="Futura PT Book" panose="020B0502020204020303" pitchFamily="34" charset="77"/>
                <a:cs typeface="Arial"/>
              </a:rPr>
              <a:t>municipal</a:t>
            </a:r>
            <a:r>
              <a:rPr lang="en-US" sz="1700" spc="-114" dirty="0">
                <a:latin typeface="Futura PT Book" panose="020B0502020204020303" pitchFamily="34" charset="77"/>
                <a:cs typeface="Arial"/>
              </a:rPr>
              <a:t> </a:t>
            </a:r>
            <a:r>
              <a:rPr lang="en-US" sz="1700" spc="25" dirty="0">
                <a:latin typeface="Futura PT Book" panose="020B0502020204020303" pitchFamily="34" charset="77"/>
                <a:cs typeface="Arial"/>
              </a:rPr>
              <a:t>programs</a:t>
            </a:r>
            <a:r>
              <a:rPr lang="en-US" sz="1700" spc="-114" dirty="0">
                <a:latin typeface="Futura PT Book" panose="020B0502020204020303" pitchFamily="34" charset="77"/>
                <a:cs typeface="Arial"/>
              </a:rPr>
              <a:t> </a:t>
            </a:r>
            <a:r>
              <a:rPr lang="en-US" sz="1700" spc="15" dirty="0">
                <a:latin typeface="Futura PT Book" panose="020B0502020204020303" pitchFamily="34" charset="77"/>
                <a:cs typeface="Arial"/>
              </a:rPr>
              <a:t>allow</a:t>
            </a:r>
            <a:r>
              <a:rPr lang="en-US" sz="1700" spc="-120" dirty="0">
                <a:latin typeface="Futura PT Book" panose="020B0502020204020303" pitchFamily="34" charset="77"/>
                <a:cs typeface="Arial"/>
              </a:rPr>
              <a:t> </a:t>
            </a:r>
            <a:r>
              <a:rPr lang="en-US" sz="1700" spc="20" dirty="0">
                <a:latin typeface="Futura PT Book" panose="020B0502020204020303" pitchFamily="34" charset="77"/>
                <a:cs typeface="Arial"/>
              </a:rPr>
              <a:t>households </a:t>
            </a:r>
            <a:r>
              <a:rPr lang="en-US" sz="1700" spc="-320" dirty="0">
                <a:latin typeface="Futura PT Book" panose="020B0502020204020303" pitchFamily="34" charset="77"/>
                <a:cs typeface="Arial"/>
              </a:rPr>
              <a:t> </a:t>
            </a:r>
            <a:r>
              <a:rPr lang="en-US" sz="1700" spc="60" dirty="0">
                <a:latin typeface="Futura PT Book" panose="020B0502020204020303" pitchFamily="34" charset="77"/>
                <a:cs typeface="Arial"/>
              </a:rPr>
              <a:t>to</a:t>
            </a:r>
            <a:r>
              <a:rPr lang="en-US" sz="1700" spc="-100" dirty="0">
                <a:latin typeface="Futura PT Book" panose="020B0502020204020303" pitchFamily="34" charset="77"/>
                <a:cs typeface="Arial"/>
              </a:rPr>
              <a:t> </a:t>
            </a:r>
            <a:r>
              <a:rPr lang="en-US" sz="1700" spc="20" dirty="0">
                <a:latin typeface="Futura PT Book" panose="020B0502020204020303" pitchFamily="34" charset="77"/>
                <a:cs typeface="Arial"/>
              </a:rPr>
              <a:t>renewable</a:t>
            </a:r>
            <a:r>
              <a:rPr lang="en-US" sz="1700" spc="-100" dirty="0">
                <a:latin typeface="Futura PT Book" panose="020B0502020204020303" pitchFamily="34" charset="77"/>
                <a:cs typeface="Arial"/>
              </a:rPr>
              <a:t> </a:t>
            </a:r>
            <a:r>
              <a:rPr lang="en-US" sz="1700" spc="20" dirty="0">
                <a:latin typeface="Futura PT Book" panose="020B0502020204020303" pitchFamily="34" charset="77"/>
                <a:cs typeface="Arial"/>
              </a:rPr>
              <a:t>energy, thereby l</a:t>
            </a:r>
            <a:r>
              <a:rPr lang="en-US" sz="1700" spc="25" dirty="0">
                <a:latin typeface="Futura PT Book" panose="020B0502020204020303" pitchFamily="34" charset="77"/>
                <a:cs typeface="Arial"/>
              </a:rPr>
              <a:t>o</a:t>
            </a:r>
            <a:r>
              <a:rPr lang="en-US" sz="1700" spc="35" dirty="0">
                <a:latin typeface="Futura PT Book" panose="020B0502020204020303" pitchFamily="34" charset="77"/>
                <a:cs typeface="Arial"/>
              </a:rPr>
              <a:t>wering</a:t>
            </a:r>
            <a:r>
              <a:rPr lang="en-US" sz="1700" spc="-120" dirty="0">
                <a:latin typeface="Futura PT Book" panose="020B0502020204020303" pitchFamily="34" charset="77"/>
                <a:cs typeface="Arial"/>
              </a:rPr>
              <a:t> </a:t>
            </a:r>
            <a:r>
              <a:rPr lang="en-US" sz="1700" spc="25" dirty="0">
                <a:latin typeface="Futura PT Book" panose="020B0502020204020303" pitchFamily="34" charset="77"/>
                <a:cs typeface="Arial"/>
              </a:rPr>
              <a:t>greenhouse</a:t>
            </a:r>
            <a:r>
              <a:rPr lang="en-US" sz="1700" spc="-120" dirty="0">
                <a:latin typeface="Futura PT Book" panose="020B0502020204020303" pitchFamily="34" charset="77"/>
                <a:cs typeface="Arial"/>
              </a:rPr>
              <a:t> </a:t>
            </a:r>
            <a:r>
              <a:rPr lang="en-US" sz="1700" spc="5" dirty="0">
                <a:latin typeface="Futura PT Book" panose="020B0502020204020303" pitchFamily="34" charset="77"/>
                <a:cs typeface="Arial"/>
              </a:rPr>
              <a:t>gas</a:t>
            </a:r>
            <a:r>
              <a:rPr lang="en-US" sz="1700" spc="-120" dirty="0">
                <a:latin typeface="Futura PT Book" panose="020B0502020204020303" pitchFamily="34" charset="77"/>
                <a:cs typeface="Arial"/>
              </a:rPr>
              <a:t> </a:t>
            </a:r>
            <a:r>
              <a:rPr lang="en-US" sz="1700" spc="15" dirty="0">
                <a:latin typeface="Futura PT Book" panose="020B0502020204020303" pitchFamily="34" charset="77"/>
                <a:cs typeface="Arial"/>
              </a:rPr>
              <a:t>emissions. Present in many communities throughout California, municipalities in the San Joaquin Valley have explored but not signed-on to hosting community choice </a:t>
            </a:r>
            <a:r>
              <a:rPr lang="en-US" sz="1700" spc="15" dirty="0" err="1">
                <a:latin typeface="Futura PT Book" panose="020B0502020204020303" pitchFamily="34" charset="77"/>
                <a:cs typeface="Arial"/>
              </a:rPr>
              <a:t>utiltities</a:t>
            </a:r>
            <a:r>
              <a:rPr lang="en-US" sz="1700" spc="15" dirty="0">
                <a:latin typeface="Futura PT Book" panose="020B0502020204020303" pitchFamily="34" charset="77"/>
                <a:cs typeface="Arial"/>
              </a:rPr>
              <a:t>.</a:t>
            </a:r>
            <a:endParaRPr lang="en-US" sz="1700" b="1" spc="15" dirty="0">
              <a:latin typeface="Futura PT Book" panose="020B0502020204020303" pitchFamily="34" charset="77"/>
              <a:cs typeface="Arial"/>
            </a:endParaRPr>
          </a:p>
          <a:p>
            <a:pPr marL="0" marR="95885" indent="-190500">
              <a:lnSpc>
                <a:spcPct val="140000"/>
              </a:lnSpc>
              <a:spcBef>
                <a:spcPts val="0"/>
              </a:spcBef>
              <a:buFontTx/>
              <a:buChar char="•"/>
              <a:tabLst>
                <a:tab pos="205104" algn="l"/>
                <a:tab pos="205740" algn="l"/>
              </a:tabLst>
            </a:pPr>
            <a:r>
              <a:rPr lang="en-US" sz="1700" b="1" spc="-45" dirty="0">
                <a:solidFill>
                  <a:srgbClr val="40C2CC"/>
                </a:solidFill>
                <a:latin typeface="Futura PT Demi" panose="020B0502020204020303" pitchFamily="34" charset="77"/>
                <a:cs typeface="Arial"/>
              </a:rPr>
              <a:t>COOL</a:t>
            </a:r>
            <a:r>
              <a:rPr lang="en-US" sz="1700" b="1" spc="-110" dirty="0">
                <a:solidFill>
                  <a:srgbClr val="40C2CC"/>
                </a:solidFill>
                <a:latin typeface="Futura PT Demi" panose="020B0502020204020303" pitchFamily="34" charset="77"/>
                <a:cs typeface="Arial"/>
              </a:rPr>
              <a:t> </a:t>
            </a:r>
            <a:r>
              <a:rPr lang="en-US" sz="1700" b="1" spc="-45" dirty="0">
                <a:solidFill>
                  <a:srgbClr val="40C2CC"/>
                </a:solidFill>
                <a:latin typeface="Futura PT Demi" panose="020B0502020204020303" pitchFamily="34" charset="77"/>
                <a:cs typeface="Arial"/>
              </a:rPr>
              <a:t>DOWN</a:t>
            </a:r>
            <a:r>
              <a:rPr lang="en-US" sz="1700" b="1" spc="-110" dirty="0">
                <a:solidFill>
                  <a:srgbClr val="40C2CC"/>
                </a:solidFill>
                <a:latin typeface="Futura PT Demi" panose="020B0502020204020303" pitchFamily="34" charset="77"/>
                <a:cs typeface="Arial"/>
              </a:rPr>
              <a:t> </a:t>
            </a:r>
            <a:r>
              <a:rPr lang="en-US" sz="1700" b="1" spc="-65" dirty="0">
                <a:solidFill>
                  <a:srgbClr val="40C2CC"/>
                </a:solidFill>
                <a:latin typeface="Futura PT Demi" panose="020B0502020204020303" pitchFamily="34" charset="77"/>
                <a:cs typeface="Arial"/>
              </a:rPr>
              <a:t>NOW.</a:t>
            </a:r>
            <a:r>
              <a:rPr lang="en-US" sz="1700" b="1" spc="110" dirty="0">
                <a:solidFill>
                  <a:srgbClr val="40C2CC"/>
                </a:solidFill>
                <a:latin typeface="Futura PT Demi" panose="020B0502020204020303" pitchFamily="34" charset="77"/>
                <a:cs typeface="Arial"/>
              </a:rPr>
              <a:t> </a:t>
            </a:r>
            <a:r>
              <a:rPr lang="en-US" sz="1700" spc="15" dirty="0">
                <a:latin typeface="Futura PT Book" panose="020B0502020204020303" pitchFamily="34" charset="77"/>
                <a:cs typeface="Arial"/>
              </a:rPr>
              <a:t>Cool </a:t>
            </a:r>
            <a:r>
              <a:rPr lang="en-US" sz="1700" spc="40" dirty="0">
                <a:latin typeface="Futura PT Book" panose="020B0502020204020303" pitchFamily="34" charset="77"/>
                <a:cs typeface="Arial"/>
              </a:rPr>
              <a:t>roofs</a:t>
            </a:r>
            <a:r>
              <a:rPr lang="en-US" sz="1700" spc="-110" dirty="0">
                <a:latin typeface="Futura PT Book" panose="020B0502020204020303" pitchFamily="34" charset="77"/>
                <a:cs typeface="Arial"/>
              </a:rPr>
              <a:t> </a:t>
            </a:r>
            <a:r>
              <a:rPr lang="en-US" sz="1700" spc="45" dirty="0">
                <a:latin typeface="Futura PT Book" panose="020B0502020204020303" pitchFamily="34" charset="77"/>
                <a:cs typeface="Arial"/>
              </a:rPr>
              <a:t>cool-down</a:t>
            </a:r>
            <a:r>
              <a:rPr lang="en-US" sz="1700" spc="-114" dirty="0">
                <a:latin typeface="Futura PT Book" panose="020B0502020204020303" pitchFamily="34" charset="77"/>
                <a:cs typeface="Arial"/>
              </a:rPr>
              <a:t> </a:t>
            </a:r>
            <a:r>
              <a:rPr lang="en-US" sz="1700" spc="25" dirty="0">
                <a:latin typeface="Futura PT Book" panose="020B0502020204020303" pitchFamily="34" charset="77"/>
                <a:cs typeface="Arial"/>
              </a:rPr>
              <a:t>buildings,</a:t>
            </a:r>
            <a:r>
              <a:rPr lang="en-US" sz="1700" spc="-114" dirty="0">
                <a:latin typeface="Futura PT Book" panose="020B0502020204020303" pitchFamily="34" charset="77"/>
                <a:cs typeface="Arial"/>
              </a:rPr>
              <a:t> </a:t>
            </a:r>
            <a:r>
              <a:rPr lang="en-US" sz="1700" spc="50" dirty="0">
                <a:latin typeface="Futura PT Book" panose="020B0502020204020303" pitchFamily="34" charset="77"/>
                <a:cs typeface="Arial"/>
              </a:rPr>
              <a:t>protect</a:t>
            </a:r>
            <a:r>
              <a:rPr lang="en-US" sz="1700" spc="-114" dirty="0">
                <a:latin typeface="Futura PT Book" panose="020B0502020204020303" pitchFamily="34" charset="77"/>
                <a:cs typeface="Arial"/>
              </a:rPr>
              <a:t> </a:t>
            </a:r>
            <a:r>
              <a:rPr lang="en-US" sz="1700" spc="40" dirty="0">
                <a:latin typeface="Futura PT Book" panose="020B0502020204020303" pitchFamily="34" charset="77"/>
                <a:cs typeface="Arial"/>
              </a:rPr>
              <a:t>the</a:t>
            </a:r>
            <a:r>
              <a:rPr lang="en-US" sz="1700" spc="-110" dirty="0">
                <a:latin typeface="Futura PT Book" panose="020B0502020204020303" pitchFamily="34" charset="77"/>
                <a:cs typeface="Arial"/>
              </a:rPr>
              <a:t> </a:t>
            </a:r>
            <a:r>
              <a:rPr lang="en-US" sz="1700" spc="35" dirty="0">
                <a:latin typeface="Futura PT Book" panose="020B0502020204020303" pitchFamily="34" charset="77"/>
                <a:cs typeface="Arial"/>
              </a:rPr>
              <a:t>people </a:t>
            </a:r>
            <a:r>
              <a:rPr lang="en-US" sz="1700" spc="-320" dirty="0">
                <a:latin typeface="Futura PT Book" panose="020B0502020204020303" pitchFamily="34" charset="77"/>
                <a:cs typeface="Arial"/>
              </a:rPr>
              <a:t> </a:t>
            </a:r>
            <a:r>
              <a:rPr lang="en-US" sz="1700" spc="15" dirty="0">
                <a:latin typeface="Futura PT Book" panose="020B0502020204020303" pitchFamily="34" charset="77"/>
                <a:cs typeface="Arial"/>
              </a:rPr>
              <a:t>indoors,</a:t>
            </a:r>
            <a:r>
              <a:rPr lang="en-US" sz="1700" spc="-120" dirty="0">
                <a:latin typeface="Futura PT Book" panose="020B0502020204020303" pitchFamily="34" charset="77"/>
                <a:cs typeface="Arial"/>
              </a:rPr>
              <a:t> </a:t>
            </a:r>
            <a:r>
              <a:rPr lang="en-US" sz="1700" spc="40" dirty="0">
                <a:latin typeface="Futura PT Book" panose="020B0502020204020303" pitchFamily="34" charset="77"/>
                <a:cs typeface="Arial"/>
              </a:rPr>
              <a:t>reduce</a:t>
            </a:r>
            <a:r>
              <a:rPr lang="en-US" sz="1700" spc="-114" dirty="0">
                <a:latin typeface="Futura PT Book" panose="020B0502020204020303" pitchFamily="34" charset="77"/>
                <a:cs typeface="Arial"/>
              </a:rPr>
              <a:t> </a:t>
            </a:r>
            <a:r>
              <a:rPr lang="en-US" sz="1700" spc="25" dirty="0">
                <a:latin typeface="Futura PT Book" panose="020B0502020204020303" pitchFamily="34" charset="77"/>
                <a:cs typeface="Arial"/>
              </a:rPr>
              <a:t>energy</a:t>
            </a:r>
            <a:r>
              <a:rPr lang="en-US" sz="1700" spc="-120" dirty="0">
                <a:latin typeface="Futura PT Book" panose="020B0502020204020303" pitchFamily="34" charset="77"/>
                <a:cs typeface="Arial"/>
              </a:rPr>
              <a:t> </a:t>
            </a:r>
            <a:r>
              <a:rPr lang="en-US" sz="1700" spc="35" dirty="0">
                <a:latin typeface="Futura PT Book" panose="020B0502020204020303" pitchFamily="34" charset="77"/>
                <a:cs typeface="Arial"/>
              </a:rPr>
              <a:t>consumption</a:t>
            </a:r>
            <a:r>
              <a:rPr lang="en-US" sz="1700" spc="-120" dirty="0">
                <a:latin typeface="Futura PT Book" panose="020B0502020204020303" pitchFamily="34" charset="77"/>
                <a:cs typeface="Arial"/>
              </a:rPr>
              <a:t> </a:t>
            </a:r>
            <a:r>
              <a:rPr lang="en-US" sz="1700" spc="10" dirty="0">
                <a:latin typeface="Futura PT Book" panose="020B0502020204020303" pitchFamily="34" charset="77"/>
                <a:cs typeface="Arial"/>
              </a:rPr>
              <a:t>and</a:t>
            </a:r>
            <a:r>
              <a:rPr lang="en-US" sz="1700" spc="-120" dirty="0">
                <a:latin typeface="Futura PT Book" panose="020B0502020204020303" pitchFamily="34" charset="77"/>
                <a:cs typeface="Arial"/>
              </a:rPr>
              <a:t> </a:t>
            </a:r>
            <a:r>
              <a:rPr lang="en-US" sz="1700" spc="20" dirty="0">
                <a:latin typeface="Futura PT Book" panose="020B0502020204020303" pitchFamily="34" charset="77"/>
                <a:cs typeface="Arial"/>
              </a:rPr>
              <a:t>even</a:t>
            </a:r>
            <a:r>
              <a:rPr lang="en-US" sz="1700" spc="-114" dirty="0">
                <a:latin typeface="Futura PT Book" panose="020B0502020204020303" pitchFamily="34" charset="77"/>
                <a:cs typeface="Arial"/>
              </a:rPr>
              <a:t> </a:t>
            </a:r>
            <a:r>
              <a:rPr lang="en-US" sz="1700" spc="40" dirty="0">
                <a:latin typeface="Futura PT Book" panose="020B0502020204020303" pitchFamily="34" charset="77"/>
                <a:cs typeface="Arial"/>
              </a:rPr>
              <a:t>reduce</a:t>
            </a:r>
            <a:r>
              <a:rPr lang="en-US" sz="1700" spc="-120" dirty="0">
                <a:latin typeface="Futura PT Book" panose="020B0502020204020303" pitchFamily="34" charset="77"/>
                <a:cs typeface="Arial"/>
              </a:rPr>
              <a:t> </a:t>
            </a:r>
            <a:r>
              <a:rPr lang="en-US" sz="1700" spc="10" dirty="0">
                <a:latin typeface="Futura PT Book" panose="020B0502020204020303" pitchFamily="34" charset="77"/>
                <a:cs typeface="Arial"/>
              </a:rPr>
              <a:t>smog.</a:t>
            </a:r>
            <a:endParaRPr lang="en-US" sz="1700" dirty="0">
              <a:latin typeface="Futura PT Book" panose="020B0502020204020303" pitchFamily="34" charset="77"/>
              <a:cs typeface="Arial"/>
            </a:endParaRPr>
          </a:p>
          <a:p>
            <a:pPr marL="205104" marR="95885" indent="-190500">
              <a:lnSpc>
                <a:spcPct val="118100"/>
              </a:lnSpc>
              <a:spcBef>
                <a:spcPts val="5"/>
              </a:spcBef>
              <a:buFontTx/>
              <a:buChar char="•"/>
              <a:tabLst>
                <a:tab pos="205104" algn="l"/>
                <a:tab pos="205740" algn="l"/>
              </a:tabLst>
            </a:pPr>
            <a:endParaRPr lang="en-US" sz="1400" dirty="0">
              <a:latin typeface="Futura PT Book" panose="020B0502020204020303" pitchFamily="34" charset="77"/>
              <a:cs typeface="Arial"/>
            </a:endParaRPr>
          </a:p>
          <a:p>
            <a:endParaRPr lang="en-US" sz="1400" dirty="0">
              <a:latin typeface="Futura PT Book" panose="020B0502020204020303" pitchFamily="34" charset="77"/>
              <a:cs typeface="Arial" panose="020B0604020202020204" pitchFamily="34" charset="0"/>
            </a:endParaRPr>
          </a:p>
        </p:txBody>
      </p:sp>
      <p:sp>
        <p:nvSpPr>
          <p:cNvPr id="14" name="Content Placeholder 13">
            <a:extLst>
              <a:ext uri="{FF2B5EF4-FFF2-40B4-BE49-F238E27FC236}">
                <a16:creationId xmlns:a16="http://schemas.microsoft.com/office/drawing/2014/main" id="{7B0427DD-9C00-E041-B6C9-F1183028F0A7}"/>
              </a:ext>
            </a:extLst>
          </p:cNvPr>
          <p:cNvSpPr>
            <a:spLocks noGrp="1"/>
          </p:cNvSpPr>
          <p:nvPr>
            <p:ph sz="quarter" idx="4"/>
          </p:nvPr>
        </p:nvSpPr>
        <p:spPr>
          <a:xfrm>
            <a:off x="6096000" y="1810695"/>
            <a:ext cx="5813766" cy="4890141"/>
          </a:xfrm>
        </p:spPr>
        <p:txBody>
          <a:bodyPr>
            <a:noAutofit/>
          </a:bodyPr>
          <a:lstStyle/>
          <a:p>
            <a:pPr marL="254000" marR="154940" lvl="0" indent="-190500">
              <a:lnSpc>
                <a:spcPct val="120000"/>
              </a:lnSpc>
              <a:spcBef>
                <a:spcPts val="300"/>
              </a:spcBef>
              <a:buFontTx/>
              <a:buChar char="•"/>
              <a:tabLst>
                <a:tab pos="253365" algn="l"/>
                <a:tab pos="254000" algn="l"/>
              </a:tabLst>
            </a:pPr>
            <a:r>
              <a:rPr lang="en-US" sz="1400" b="1" spc="-20" dirty="0">
                <a:solidFill>
                  <a:srgbClr val="40C2CC"/>
                </a:solidFill>
                <a:latin typeface="Futura PT Demi" panose="020B0502020204020303" pitchFamily="34" charset="77"/>
                <a:cs typeface="Arial"/>
              </a:rPr>
              <a:t>JOIN </a:t>
            </a:r>
            <a:r>
              <a:rPr lang="en-US" sz="1400" b="1" spc="-25" dirty="0">
                <a:solidFill>
                  <a:srgbClr val="40C2CC"/>
                </a:solidFill>
                <a:latin typeface="Futura PT Demi" panose="020B0502020204020303" pitchFamily="34" charset="77"/>
                <a:cs typeface="Arial"/>
              </a:rPr>
              <a:t>A </a:t>
            </a:r>
            <a:r>
              <a:rPr lang="en-US" sz="1400" b="1" spc="-30" dirty="0">
                <a:solidFill>
                  <a:srgbClr val="40C2CC"/>
                </a:solidFill>
                <a:latin typeface="Futura PT Demi" panose="020B0502020204020303" pitchFamily="34" charset="77"/>
                <a:cs typeface="Arial"/>
              </a:rPr>
              <a:t>CLIMATE </a:t>
            </a:r>
            <a:r>
              <a:rPr lang="en-US" sz="1400" b="1" spc="-45" dirty="0">
                <a:solidFill>
                  <a:srgbClr val="40C2CC"/>
                </a:solidFill>
                <a:latin typeface="Futura PT Demi" panose="020B0502020204020303" pitchFamily="34" charset="77"/>
                <a:cs typeface="Arial"/>
              </a:rPr>
              <a:t>COLLABORATIVE. </a:t>
            </a:r>
            <a:r>
              <a:rPr lang="en-US" sz="1400" spc="-45" dirty="0">
                <a:latin typeface="Futura PT Demi" panose="020B0502020204020303" pitchFamily="34" charset="77"/>
                <a:cs typeface="Arial"/>
              </a:rPr>
              <a:t>There are now climate collaboratives representing 90% of California municipalities but not the San Joaquin Valley. The </a:t>
            </a:r>
            <a:r>
              <a:rPr lang="en-US" sz="1400" dirty="0">
                <a:latin typeface="Futura PT Book" panose="020B0502020204020303" pitchFamily="34" charset="77"/>
                <a:cs typeface="Arial"/>
              </a:rPr>
              <a:t>Alliance of Regional Collaboratives for Climate Adaptation (ARCCA) has long sought to create a climate collaborative in the San Joaquin Valley, but cannot stimulate local interest.</a:t>
            </a:r>
          </a:p>
          <a:p>
            <a:pPr marL="254000" marR="154940" lvl="0" indent="-190500">
              <a:lnSpc>
                <a:spcPct val="120000"/>
              </a:lnSpc>
              <a:spcBef>
                <a:spcPts val="300"/>
              </a:spcBef>
              <a:buFontTx/>
              <a:buChar char="•"/>
              <a:tabLst>
                <a:tab pos="253365" algn="l"/>
                <a:tab pos="254000" algn="l"/>
              </a:tabLst>
            </a:pPr>
            <a:r>
              <a:rPr lang="en-US" sz="1400" b="1" spc="-75" dirty="0">
                <a:solidFill>
                  <a:srgbClr val="40C2CC"/>
                </a:solidFill>
                <a:latin typeface="Futura PT Demi" panose="020B0502020204020303" pitchFamily="34" charset="77"/>
                <a:cs typeface="Arial"/>
              </a:rPr>
              <a:t>WATER </a:t>
            </a:r>
            <a:r>
              <a:rPr lang="en-US" sz="1400" b="1" spc="-30" dirty="0">
                <a:solidFill>
                  <a:srgbClr val="40C2CC"/>
                </a:solidFill>
                <a:latin typeface="Futura PT Demi" panose="020B0502020204020303" pitchFamily="34" charset="77"/>
                <a:cs typeface="Arial"/>
              </a:rPr>
              <a:t>IS LIFE. </a:t>
            </a:r>
            <a:r>
              <a:rPr lang="en-US" sz="1400" spc="-25" dirty="0">
                <a:latin typeface="Futura PT Book" panose="020B0502020204020303" pitchFamily="34" charset="77"/>
                <a:cs typeface="Arial"/>
              </a:rPr>
              <a:t>Take </a:t>
            </a:r>
            <a:r>
              <a:rPr lang="en-US" sz="1400" spc="15" dirty="0">
                <a:latin typeface="Futura PT Book" panose="020B0502020204020303" pitchFamily="34" charset="77"/>
                <a:cs typeface="Arial"/>
              </a:rPr>
              <a:t>advantage </a:t>
            </a:r>
            <a:r>
              <a:rPr lang="en-US" sz="1400" spc="70" dirty="0">
                <a:latin typeface="Futura PT Book" panose="020B0502020204020303" pitchFamily="34" charset="77"/>
                <a:cs typeface="Arial"/>
              </a:rPr>
              <a:t>of </a:t>
            </a:r>
            <a:r>
              <a:rPr lang="en-US" sz="1400" spc="55" dirty="0">
                <a:latin typeface="Futura PT Book" panose="020B0502020204020303" pitchFamily="34" charset="77"/>
                <a:cs typeface="Arial"/>
              </a:rPr>
              <a:t>free </a:t>
            </a:r>
            <a:r>
              <a:rPr lang="en-US" sz="1400" spc="30" dirty="0">
                <a:latin typeface="Futura PT Book" panose="020B0502020204020303" pitchFamily="34" charset="77"/>
                <a:cs typeface="Arial"/>
              </a:rPr>
              <a:t>water conservation initiatives </a:t>
            </a:r>
            <a:r>
              <a:rPr lang="en-US" sz="1400" spc="35" dirty="0">
                <a:latin typeface="Futura PT Book" panose="020B0502020204020303" pitchFamily="34" charset="77"/>
                <a:cs typeface="Arial"/>
              </a:rPr>
              <a:t>provided </a:t>
            </a:r>
            <a:r>
              <a:rPr lang="en-US" sz="1400" spc="25" dirty="0">
                <a:latin typeface="Futura PT Book" panose="020B0502020204020303" pitchFamily="34" charset="77"/>
                <a:cs typeface="Arial"/>
              </a:rPr>
              <a:t>by</a:t>
            </a:r>
            <a:r>
              <a:rPr lang="en-US" sz="1400" spc="30" dirty="0">
                <a:latin typeface="Futura PT Book" panose="020B0502020204020303" pitchFamily="34" charset="77"/>
                <a:cs typeface="Arial"/>
              </a:rPr>
              <a:t> water</a:t>
            </a:r>
            <a:r>
              <a:rPr lang="en-US" sz="1400" spc="-114" dirty="0">
                <a:latin typeface="Futura PT Book" panose="020B0502020204020303" pitchFamily="34" charset="77"/>
                <a:cs typeface="Arial"/>
              </a:rPr>
              <a:t> </a:t>
            </a:r>
            <a:r>
              <a:rPr lang="en-US" sz="1400" spc="35" dirty="0">
                <a:latin typeface="Futura PT Book" panose="020B0502020204020303" pitchFamily="34" charset="77"/>
                <a:cs typeface="Arial"/>
              </a:rPr>
              <a:t>utilities</a:t>
            </a:r>
            <a:r>
              <a:rPr lang="en-US" sz="1400" spc="-110" dirty="0">
                <a:latin typeface="Futura PT Book" panose="020B0502020204020303" pitchFamily="34" charset="77"/>
                <a:cs typeface="Arial"/>
              </a:rPr>
              <a:t> </a:t>
            </a:r>
            <a:r>
              <a:rPr lang="en-US" sz="1400" spc="-85" dirty="0">
                <a:latin typeface="Futura PT Book" panose="020B0502020204020303" pitchFamily="34" charset="77"/>
                <a:cs typeface="Arial"/>
              </a:rPr>
              <a:t>—</a:t>
            </a:r>
            <a:r>
              <a:rPr lang="en-US" sz="1400" spc="-114" dirty="0">
                <a:latin typeface="Futura PT Book" panose="020B0502020204020303" pitchFamily="34" charset="77"/>
                <a:cs typeface="Arial"/>
              </a:rPr>
              <a:t> </a:t>
            </a:r>
            <a:r>
              <a:rPr lang="en-US" sz="1400" spc="25" dirty="0">
                <a:latin typeface="Futura PT Book" panose="020B0502020204020303" pitchFamily="34" charset="77"/>
                <a:cs typeface="Arial"/>
              </a:rPr>
              <a:t>these</a:t>
            </a:r>
            <a:r>
              <a:rPr lang="en-US" sz="1400" spc="-110" dirty="0">
                <a:latin typeface="Futura PT Book" panose="020B0502020204020303" pitchFamily="34" charset="77"/>
                <a:cs typeface="Arial"/>
              </a:rPr>
              <a:t> </a:t>
            </a:r>
            <a:r>
              <a:rPr lang="en-US" sz="1400" spc="45" dirty="0">
                <a:latin typeface="Futura PT Book" panose="020B0502020204020303" pitchFamily="34" charset="77"/>
                <a:cs typeface="Arial"/>
              </a:rPr>
              <a:t>products</a:t>
            </a:r>
            <a:r>
              <a:rPr lang="en-US" sz="1400" spc="-110" dirty="0">
                <a:latin typeface="Futura PT Book" panose="020B0502020204020303" pitchFamily="34" charset="77"/>
                <a:cs typeface="Arial"/>
              </a:rPr>
              <a:t> </a:t>
            </a:r>
            <a:r>
              <a:rPr lang="en-US" sz="1400" spc="40" dirty="0">
                <a:latin typeface="Futura PT Book" panose="020B0502020204020303" pitchFamily="34" charset="77"/>
                <a:cs typeface="Arial"/>
              </a:rPr>
              <a:t>not</a:t>
            </a:r>
            <a:r>
              <a:rPr lang="en-US" sz="1400" spc="-114" dirty="0">
                <a:latin typeface="Futura PT Book" panose="020B0502020204020303" pitchFamily="34" charset="77"/>
                <a:cs typeface="Arial"/>
              </a:rPr>
              <a:t> </a:t>
            </a:r>
            <a:r>
              <a:rPr lang="en-US" sz="1400" spc="25" dirty="0">
                <a:latin typeface="Futura PT Book" panose="020B0502020204020303" pitchFamily="34" charset="77"/>
                <a:cs typeface="Arial"/>
              </a:rPr>
              <a:t>only</a:t>
            </a:r>
            <a:r>
              <a:rPr lang="en-US" sz="1400" spc="-110" dirty="0">
                <a:latin typeface="Futura PT Book" panose="020B0502020204020303" pitchFamily="34" charset="77"/>
                <a:cs typeface="Arial"/>
              </a:rPr>
              <a:t> </a:t>
            </a:r>
            <a:r>
              <a:rPr lang="en-US" sz="1400" spc="30" dirty="0">
                <a:latin typeface="Futura PT Book" panose="020B0502020204020303" pitchFamily="34" charset="77"/>
                <a:cs typeface="Arial"/>
              </a:rPr>
              <a:t>lower</a:t>
            </a:r>
            <a:r>
              <a:rPr lang="en-US" sz="1400" spc="-114" dirty="0">
                <a:latin typeface="Futura PT Book" panose="020B0502020204020303" pitchFamily="34" charset="77"/>
                <a:cs typeface="Arial"/>
              </a:rPr>
              <a:t> </a:t>
            </a:r>
            <a:r>
              <a:rPr lang="en-US" sz="1400" spc="30" dirty="0">
                <a:latin typeface="Futura PT Book" panose="020B0502020204020303" pitchFamily="34" charset="77"/>
                <a:cs typeface="Arial"/>
              </a:rPr>
              <a:t>water</a:t>
            </a:r>
            <a:r>
              <a:rPr lang="en-US" sz="1400" spc="-110" dirty="0">
                <a:latin typeface="Futura PT Book" panose="020B0502020204020303" pitchFamily="34" charset="77"/>
                <a:cs typeface="Arial"/>
              </a:rPr>
              <a:t> </a:t>
            </a:r>
            <a:r>
              <a:rPr lang="en-US" sz="1400" spc="15" dirty="0">
                <a:latin typeface="Futura PT Book" panose="020B0502020204020303" pitchFamily="34" charset="77"/>
                <a:cs typeface="Arial"/>
              </a:rPr>
              <a:t>bills,</a:t>
            </a:r>
            <a:r>
              <a:rPr lang="en-US" sz="1400" spc="-114" dirty="0">
                <a:latin typeface="Futura PT Book" panose="020B0502020204020303" pitchFamily="34" charset="77"/>
                <a:cs typeface="Arial"/>
              </a:rPr>
              <a:t> </a:t>
            </a:r>
            <a:r>
              <a:rPr lang="en-US" sz="1400" spc="35" dirty="0">
                <a:latin typeface="Futura PT Book" panose="020B0502020204020303" pitchFamily="34" charset="77"/>
                <a:cs typeface="Arial"/>
              </a:rPr>
              <a:t>they </a:t>
            </a:r>
            <a:r>
              <a:rPr lang="en-US" sz="1400" spc="-315" dirty="0">
                <a:latin typeface="Futura PT Book" panose="020B0502020204020303" pitchFamily="34" charset="77"/>
                <a:cs typeface="Arial"/>
              </a:rPr>
              <a:t> </a:t>
            </a:r>
            <a:r>
              <a:rPr lang="en-US" sz="1400" dirty="0">
                <a:latin typeface="Futura PT Book" panose="020B0502020204020303" pitchFamily="34" charset="77"/>
                <a:cs typeface="Arial"/>
              </a:rPr>
              <a:t>save</a:t>
            </a:r>
            <a:r>
              <a:rPr lang="en-US" sz="1400" spc="-120" dirty="0">
                <a:latin typeface="Futura PT Book" panose="020B0502020204020303" pitchFamily="34" charset="77"/>
                <a:cs typeface="Arial"/>
              </a:rPr>
              <a:t> </a:t>
            </a:r>
            <a:r>
              <a:rPr lang="en-US" sz="1400" spc="25" dirty="0">
                <a:latin typeface="Futura PT Book" panose="020B0502020204020303" pitchFamily="34" charset="77"/>
                <a:cs typeface="Arial"/>
              </a:rPr>
              <a:t>greenhouse</a:t>
            </a:r>
            <a:r>
              <a:rPr lang="en-US" sz="1400" spc="-120" dirty="0">
                <a:latin typeface="Futura PT Book" panose="020B0502020204020303" pitchFamily="34" charset="77"/>
                <a:cs typeface="Arial"/>
              </a:rPr>
              <a:t> </a:t>
            </a:r>
            <a:r>
              <a:rPr lang="en-US" sz="1400" spc="5" dirty="0">
                <a:latin typeface="Futura PT Book" panose="020B0502020204020303" pitchFamily="34" charset="77"/>
                <a:cs typeface="Arial"/>
              </a:rPr>
              <a:t>gas</a:t>
            </a:r>
            <a:r>
              <a:rPr lang="en-US" sz="1400" spc="-120" dirty="0">
                <a:latin typeface="Futura PT Book" panose="020B0502020204020303" pitchFamily="34" charset="77"/>
                <a:cs typeface="Arial"/>
              </a:rPr>
              <a:t> </a:t>
            </a:r>
            <a:r>
              <a:rPr lang="en-US" sz="1400" spc="15" dirty="0">
                <a:latin typeface="Futura PT Book" panose="020B0502020204020303" pitchFamily="34" charset="77"/>
                <a:cs typeface="Arial"/>
              </a:rPr>
              <a:t>emissions</a:t>
            </a:r>
            <a:r>
              <a:rPr lang="en-US" sz="1400" spc="-114" dirty="0">
                <a:latin typeface="Futura PT Book" panose="020B0502020204020303" pitchFamily="34" charset="77"/>
                <a:cs typeface="Arial"/>
              </a:rPr>
              <a:t> </a:t>
            </a:r>
            <a:r>
              <a:rPr lang="en-US" sz="1400" spc="10" dirty="0">
                <a:latin typeface="Futura PT Book" panose="020B0502020204020303" pitchFamily="34" charset="77"/>
                <a:cs typeface="Arial"/>
              </a:rPr>
              <a:t>and</a:t>
            </a:r>
            <a:r>
              <a:rPr lang="en-US" sz="1400" spc="-120" dirty="0">
                <a:latin typeface="Futura PT Book" panose="020B0502020204020303" pitchFamily="34" charset="77"/>
                <a:cs typeface="Arial"/>
              </a:rPr>
              <a:t> </a:t>
            </a:r>
            <a:r>
              <a:rPr lang="en-US" sz="1400" spc="30" dirty="0">
                <a:latin typeface="Futura PT Book" panose="020B0502020204020303" pitchFamily="34" charset="77"/>
                <a:cs typeface="Arial"/>
              </a:rPr>
              <a:t>help</a:t>
            </a:r>
            <a:r>
              <a:rPr lang="en-US" sz="1400" spc="-120" dirty="0">
                <a:latin typeface="Futura PT Book" panose="020B0502020204020303" pitchFamily="34" charset="77"/>
                <a:cs typeface="Arial"/>
              </a:rPr>
              <a:t> </a:t>
            </a:r>
            <a:r>
              <a:rPr lang="en-US" sz="1400" spc="35" dirty="0">
                <a:latin typeface="Futura PT Book" panose="020B0502020204020303" pitchFamily="34" charset="77"/>
                <a:cs typeface="Arial"/>
              </a:rPr>
              <a:t>communities</a:t>
            </a:r>
            <a:r>
              <a:rPr lang="en-US" sz="1400" spc="-120" dirty="0">
                <a:latin typeface="Futura PT Book" panose="020B0502020204020303" pitchFamily="34" charset="77"/>
                <a:cs typeface="Arial"/>
              </a:rPr>
              <a:t> </a:t>
            </a:r>
            <a:r>
              <a:rPr lang="en-US" sz="1400" spc="40" dirty="0">
                <a:latin typeface="Futura PT Book" panose="020B0502020204020303" pitchFamily="34" charset="77"/>
                <a:cs typeface="Arial"/>
              </a:rPr>
              <a:t>become</a:t>
            </a:r>
            <a:r>
              <a:rPr lang="en-US" sz="1400" spc="-114" dirty="0">
                <a:latin typeface="Futura PT Book" panose="020B0502020204020303" pitchFamily="34" charset="77"/>
                <a:cs typeface="Arial"/>
              </a:rPr>
              <a:t> </a:t>
            </a:r>
            <a:r>
              <a:rPr lang="en-US" sz="1400" spc="35" dirty="0">
                <a:latin typeface="Futura PT Book" panose="020B0502020204020303" pitchFamily="34" charset="77"/>
                <a:cs typeface="Arial"/>
              </a:rPr>
              <a:t>more</a:t>
            </a:r>
            <a:r>
              <a:rPr lang="en-US" sz="1400" spc="-120" dirty="0">
                <a:latin typeface="Futura PT Book" panose="020B0502020204020303" pitchFamily="34" charset="77"/>
                <a:cs typeface="Arial"/>
              </a:rPr>
              <a:t> </a:t>
            </a:r>
            <a:r>
              <a:rPr lang="en-US" sz="1400" spc="20" dirty="0">
                <a:latin typeface="Futura PT Book" panose="020B0502020204020303" pitchFamily="34" charset="77"/>
                <a:cs typeface="Arial"/>
              </a:rPr>
              <a:t>resilient.</a:t>
            </a:r>
            <a:endParaRPr lang="en-US" sz="1400" dirty="0">
              <a:latin typeface="Futura PT Book" panose="020B0502020204020303" pitchFamily="34" charset="77"/>
              <a:cs typeface="Arial"/>
            </a:endParaRPr>
          </a:p>
          <a:p>
            <a:pPr marL="254000" marR="218440" lvl="0" indent="-190500">
              <a:lnSpc>
                <a:spcPct val="120000"/>
              </a:lnSpc>
              <a:spcBef>
                <a:spcPts val="295"/>
              </a:spcBef>
              <a:buFontTx/>
              <a:buChar char="•"/>
              <a:tabLst>
                <a:tab pos="253365" algn="l"/>
                <a:tab pos="254000" algn="l"/>
              </a:tabLst>
            </a:pPr>
            <a:r>
              <a:rPr lang="en-US" sz="1400" b="1" spc="-25" dirty="0">
                <a:solidFill>
                  <a:srgbClr val="40C2CC"/>
                </a:solidFill>
                <a:latin typeface="Futura PT Demi" panose="020B0502020204020303" pitchFamily="34" charset="77"/>
                <a:cs typeface="Arial"/>
              </a:rPr>
              <a:t>THIS</a:t>
            </a:r>
            <a:r>
              <a:rPr lang="en-US" sz="1400" b="1" spc="-114" dirty="0">
                <a:solidFill>
                  <a:srgbClr val="40C2CC"/>
                </a:solidFill>
                <a:latin typeface="Futura PT Demi" panose="020B0502020204020303" pitchFamily="34" charset="77"/>
                <a:cs typeface="Arial"/>
              </a:rPr>
              <a:t> </a:t>
            </a:r>
            <a:r>
              <a:rPr lang="en-US" sz="1400" b="1" spc="-5" dirty="0">
                <a:solidFill>
                  <a:srgbClr val="40C2CC"/>
                </a:solidFill>
                <a:latin typeface="Futura PT Demi" panose="020B0502020204020303" pitchFamily="34" charset="77"/>
                <a:cs typeface="Arial"/>
              </a:rPr>
              <a:t>AIN’T</a:t>
            </a:r>
            <a:r>
              <a:rPr lang="en-US" sz="1400" b="1" spc="-110" dirty="0">
                <a:solidFill>
                  <a:srgbClr val="40C2CC"/>
                </a:solidFill>
                <a:latin typeface="Futura PT Demi" panose="020B0502020204020303" pitchFamily="34" charset="77"/>
                <a:cs typeface="Arial"/>
              </a:rPr>
              <a:t> </a:t>
            </a:r>
            <a:r>
              <a:rPr lang="en-US" sz="1400" b="1" spc="-30" dirty="0">
                <a:solidFill>
                  <a:srgbClr val="40C2CC"/>
                </a:solidFill>
                <a:latin typeface="Futura PT Demi" panose="020B0502020204020303" pitchFamily="34" charset="77"/>
                <a:cs typeface="Arial"/>
              </a:rPr>
              <a:t>MARYLAND.</a:t>
            </a:r>
            <a:r>
              <a:rPr lang="en-US" sz="1400" b="1" spc="-114" dirty="0">
                <a:solidFill>
                  <a:srgbClr val="40C2CC"/>
                </a:solidFill>
                <a:latin typeface="Futura PT Demi" panose="020B0502020204020303" pitchFamily="34" charset="77"/>
                <a:cs typeface="Arial"/>
              </a:rPr>
              <a:t> </a:t>
            </a:r>
            <a:r>
              <a:rPr lang="en-US" sz="1400" spc="35" dirty="0">
                <a:latin typeface="Futura PT Book" panose="020B0502020204020303" pitchFamily="34" charset="77"/>
                <a:cs typeface="Arial"/>
              </a:rPr>
              <a:t>Convert</a:t>
            </a:r>
            <a:r>
              <a:rPr lang="en-US" sz="1400" spc="-120" dirty="0">
                <a:latin typeface="Futura PT Book" panose="020B0502020204020303" pitchFamily="34" charset="77"/>
                <a:cs typeface="Arial"/>
              </a:rPr>
              <a:t> </a:t>
            </a:r>
            <a:r>
              <a:rPr lang="en-US" sz="1400" spc="10" dirty="0">
                <a:latin typeface="Futura PT Book" panose="020B0502020204020303" pitchFamily="34" charset="77"/>
                <a:cs typeface="Arial"/>
              </a:rPr>
              <a:t>grass</a:t>
            </a:r>
            <a:r>
              <a:rPr lang="en-US" sz="1400" spc="-114" dirty="0">
                <a:latin typeface="Futura PT Book" panose="020B0502020204020303" pitchFamily="34" charset="77"/>
                <a:cs typeface="Arial"/>
              </a:rPr>
              <a:t> </a:t>
            </a:r>
            <a:r>
              <a:rPr lang="en-US" sz="1400" spc="10" dirty="0">
                <a:latin typeface="Futura PT Book" panose="020B0502020204020303" pitchFamily="34" charset="77"/>
                <a:cs typeface="Arial"/>
              </a:rPr>
              <a:t>lawns</a:t>
            </a:r>
            <a:r>
              <a:rPr lang="en-US" sz="1400" spc="-114" dirty="0">
                <a:latin typeface="Futura PT Book" panose="020B0502020204020303" pitchFamily="34" charset="77"/>
                <a:cs typeface="Arial"/>
              </a:rPr>
              <a:t> </a:t>
            </a:r>
            <a:r>
              <a:rPr lang="en-US" sz="1400" spc="40" dirty="0">
                <a:latin typeface="Futura PT Book" panose="020B0502020204020303" pitchFamily="34" charset="77"/>
                <a:cs typeface="Arial"/>
              </a:rPr>
              <a:t>with</a:t>
            </a:r>
            <a:r>
              <a:rPr lang="en-US" sz="1400" spc="-120" dirty="0">
                <a:latin typeface="Futura PT Book" panose="020B0502020204020303" pitchFamily="34" charset="77"/>
                <a:cs typeface="Arial"/>
              </a:rPr>
              <a:t> </a:t>
            </a:r>
            <a:r>
              <a:rPr lang="en-US" sz="1400" spc="35" dirty="0">
                <a:latin typeface="Futura PT Book" panose="020B0502020204020303" pitchFamily="34" charset="77"/>
                <a:cs typeface="Arial"/>
              </a:rPr>
              <a:t>California-friendly</a:t>
            </a:r>
            <a:r>
              <a:rPr lang="en-US" sz="1400" spc="-110" dirty="0">
                <a:latin typeface="Futura PT Book" panose="020B0502020204020303" pitchFamily="34" charset="77"/>
                <a:cs typeface="Arial"/>
              </a:rPr>
              <a:t> </a:t>
            </a:r>
            <a:r>
              <a:rPr lang="en-US" sz="1400" spc="25" dirty="0">
                <a:latin typeface="Futura PT Book" panose="020B0502020204020303" pitchFamily="34" charset="77"/>
                <a:cs typeface="Arial"/>
              </a:rPr>
              <a:t>landscaping. </a:t>
            </a:r>
            <a:r>
              <a:rPr lang="en-US" sz="1400" spc="45" dirty="0">
                <a:latin typeface="Futura PT Book" panose="020B0502020204020303" pitchFamily="34" charset="77"/>
                <a:cs typeface="Arial"/>
              </a:rPr>
              <a:t>Turf </a:t>
            </a:r>
            <a:r>
              <a:rPr lang="en-US" sz="1400" spc="35" dirty="0">
                <a:latin typeface="Futura PT Book" panose="020B0502020204020303" pitchFamily="34" charset="77"/>
                <a:cs typeface="Arial"/>
              </a:rPr>
              <a:t>conversion </a:t>
            </a:r>
            <a:r>
              <a:rPr lang="en-US" sz="1400" spc="25" dirty="0">
                <a:latin typeface="Futura PT Book" panose="020B0502020204020303" pitchFamily="34" charset="77"/>
                <a:cs typeface="Arial"/>
              </a:rPr>
              <a:t>programs </a:t>
            </a:r>
            <a:r>
              <a:rPr lang="en-US" sz="1400" spc="15" dirty="0">
                <a:latin typeface="Futura PT Book" panose="020B0502020204020303" pitchFamily="34" charset="77"/>
                <a:cs typeface="Arial"/>
              </a:rPr>
              <a:t>are </a:t>
            </a:r>
            <a:r>
              <a:rPr lang="en-US" sz="1400" spc="55" dirty="0">
                <a:latin typeface="Futura PT Book" panose="020B0502020204020303" pitchFamily="34" charset="77"/>
                <a:cs typeface="Arial"/>
              </a:rPr>
              <a:t>often </a:t>
            </a:r>
            <a:r>
              <a:rPr lang="en-US" sz="1400" spc="35" dirty="0">
                <a:latin typeface="Futura PT Book" panose="020B0502020204020303" pitchFamily="34" charset="77"/>
                <a:cs typeface="Arial"/>
              </a:rPr>
              <a:t>provided </a:t>
            </a:r>
            <a:r>
              <a:rPr lang="en-US" sz="1400" spc="25" dirty="0">
                <a:latin typeface="Futura PT Book" panose="020B0502020204020303" pitchFamily="34" charset="77"/>
                <a:cs typeface="Arial"/>
              </a:rPr>
              <a:t>by </a:t>
            </a:r>
            <a:r>
              <a:rPr lang="en-US" sz="1400" spc="30" dirty="0">
                <a:latin typeface="Futura PT Book" panose="020B0502020204020303" pitchFamily="34" charset="77"/>
                <a:cs typeface="Arial"/>
              </a:rPr>
              <a:t>local</a:t>
            </a:r>
            <a:r>
              <a:rPr lang="en-US" sz="1400" spc="-120" dirty="0">
                <a:latin typeface="Futura PT Book" panose="020B0502020204020303" pitchFamily="34" charset="77"/>
                <a:cs typeface="Arial"/>
              </a:rPr>
              <a:t> </a:t>
            </a:r>
            <a:r>
              <a:rPr lang="en-US" sz="1400" spc="30" dirty="0">
                <a:latin typeface="Futura PT Book" panose="020B0502020204020303" pitchFamily="34" charset="77"/>
                <a:cs typeface="Arial"/>
              </a:rPr>
              <a:t>water</a:t>
            </a:r>
            <a:r>
              <a:rPr lang="en-US" sz="1400" spc="-120" dirty="0">
                <a:latin typeface="Futura PT Book" panose="020B0502020204020303" pitchFamily="34" charset="77"/>
                <a:cs typeface="Arial"/>
              </a:rPr>
              <a:t> </a:t>
            </a:r>
            <a:r>
              <a:rPr lang="en-US" sz="1400" spc="25" dirty="0">
                <a:latin typeface="Futura PT Book" panose="020B0502020204020303" pitchFamily="34" charset="77"/>
                <a:cs typeface="Arial"/>
              </a:rPr>
              <a:t>utilities.</a:t>
            </a:r>
            <a:endParaRPr lang="en-US" sz="1400" dirty="0">
              <a:latin typeface="Futura PT Book" panose="020B0502020204020303" pitchFamily="34" charset="77"/>
              <a:cs typeface="Arial"/>
            </a:endParaRPr>
          </a:p>
          <a:p>
            <a:pPr marL="254000" marR="55880" lvl="0" indent="-190500">
              <a:lnSpc>
                <a:spcPct val="120000"/>
              </a:lnSpc>
              <a:spcBef>
                <a:spcPts val="300"/>
              </a:spcBef>
              <a:buFontTx/>
              <a:buChar char="•"/>
              <a:tabLst>
                <a:tab pos="253365" algn="l"/>
                <a:tab pos="254000" algn="l"/>
              </a:tabLst>
            </a:pPr>
            <a:r>
              <a:rPr lang="en-US" sz="1400" b="1" spc="-5" dirty="0">
                <a:solidFill>
                  <a:srgbClr val="40C2CC"/>
                </a:solidFill>
                <a:latin typeface="Futura PT Demi" panose="020B0502020204020303" pitchFamily="34" charset="77"/>
                <a:cs typeface="Arial"/>
              </a:rPr>
              <a:t>CHAMPION GOOD LEGISLATION. </a:t>
            </a:r>
            <a:r>
              <a:rPr lang="en-US" sz="1400" spc="-5" dirty="0">
                <a:latin typeface="Futura PT Book" panose="020B0502020204020303" pitchFamily="34" charset="77"/>
                <a:cs typeface="Arial"/>
              </a:rPr>
              <a:t>Every year there are bills on climate matters. For example, in 2021, Assembly Bill 585 made its way into the budget trailer bill, prodding new programs on urban cooling. Groups can join ARCCA and track climate bills.</a:t>
            </a:r>
            <a:endParaRPr lang="en-US" sz="1400" dirty="0">
              <a:latin typeface="Futura PT Book" panose="020B0502020204020303" pitchFamily="34" charset="77"/>
              <a:cs typeface="Arial"/>
            </a:endParaRPr>
          </a:p>
          <a:p>
            <a:pPr marL="254000" marR="608330" indent="-190500">
              <a:lnSpc>
                <a:spcPct val="118100"/>
              </a:lnSpc>
              <a:spcBef>
                <a:spcPts val="5"/>
              </a:spcBef>
              <a:tabLst>
                <a:tab pos="253365" algn="l"/>
                <a:tab pos="254000" algn="l"/>
              </a:tabLst>
            </a:pPr>
            <a:endParaRPr lang="en-US" sz="1400" dirty="0">
              <a:latin typeface="Futura PT Book" panose="020B0502020204020303" pitchFamily="34" charset="77"/>
              <a:cs typeface="Arial"/>
            </a:endParaRPr>
          </a:p>
        </p:txBody>
      </p:sp>
      <p:cxnSp>
        <p:nvCxnSpPr>
          <p:cNvPr id="7" name="Straight Connector 6">
            <a:extLst>
              <a:ext uri="{FF2B5EF4-FFF2-40B4-BE49-F238E27FC236}">
                <a16:creationId xmlns:a16="http://schemas.microsoft.com/office/drawing/2014/main" id="{966C35BC-D4AC-6048-9F1B-F1774F532A49}"/>
              </a:ext>
            </a:extLst>
          </p:cNvPr>
          <p:cNvCxnSpPr>
            <a:cxnSpLocks/>
          </p:cNvCxnSpPr>
          <p:nvPr/>
        </p:nvCxnSpPr>
        <p:spPr>
          <a:xfrm>
            <a:off x="0" y="6700836"/>
            <a:ext cx="12192000" cy="0"/>
          </a:xfrm>
          <a:prstGeom prst="line">
            <a:avLst/>
          </a:prstGeom>
          <a:ln w="317500">
            <a:solidFill>
              <a:srgbClr val="40C2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4908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B86385C-D38D-AA4B-B57C-C3677327976B}"/>
              </a:ext>
            </a:extLst>
          </p:cNvPr>
          <p:cNvSpPr/>
          <p:nvPr/>
        </p:nvSpPr>
        <p:spPr>
          <a:xfrm>
            <a:off x="-1" y="0"/>
            <a:ext cx="12192000" cy="6858000"/>
          </a:xfrm>
          <a:prstGeom prst="rect">
            <a:avLst/>
          </a:prstGeom>
          <a:solidFill>
            <a:srgbClr val="40C2CC">
              <a:alpha val="768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2FA426AF-2CCD-5B40-AA69-0127B9304E62}"/>
              </a:ext>
            </a:extLst>
          </p:cNvPr>
          <p:cNvSpPr>
            <a:spLocks noGrp="1"/>
          </p:cNvSpPr>
          <p:nvPr>
            <p:ph type="title"/>
          </p:nvPr>
        </p:nvSpPr>
        <p:spPr>
          <a:xfrm>
            <a:off x="838200" y="525998"/>
            <a:ext cx="10515600" cy="1325563"/>
          </a:xfrm>
        </p:spPr>
        <p:txBody>
          <a:bodyPr>
            <a:normAutofit/>
          </a:bodyPr>
          <a:lstStyle/>
          <a:p>
            <a:pPr algn="ctr"/>
            <a:r>
              <a:rPr lang="en-US" sz="5400" b="1" dirty="0">
                <a:solidFill>
                  <a:schemeClr val="bg1"/>
                </a:solidFill>
                <a:latin typeface="Klima" panose="02010503040200000003" pitchFamily="2" charset="0"/>
              </a:rPr>
              <a:t>THANK YOU!</a:t>
            </a:r>
          </a:p>
        </p:txBody>
      </p:sp>
      <p:sp>
        <p:nvSpPr>
          <p:cNvPr id="9" name="Content Placeholder 8">
            <a:extLst>
              <a:ext uri="{FF2B5EF4-FFF2-40B4-BE49-F238E27FC236}">
                <a16:creationId xmlns:a16="http://schemas.microsoft.com/office/drawing/2014/main" id="{31B0F40E-5D9E-0549-AA31-34322580871F}"/>
              </a:ext>
            </a:extLst>
          </p:cNvPr>
          <p:cNvSpPr>
            <a:spLocks noGrp="1"/>
          </p:cNvSpPr>
          <p:nvPr>
            <p:ph idx="1"/>
          </p:nvPr>
        </p:nvSpPr>
        <p:spPr>
          <a:xfrm>
            <a:off x="838200" y="2438399"/>
            <a:ext cx="10515600" cy="3738563"/>
          </a:xfrm>
        </p:spPr>
        <p:txBody>
          <a:bodyPr/>
          <a:lstStyle/>
          <a:p>
            <a:pPr marL="0" indent="0" algn="ctr">
              <a:buNone/>
            </a:pPr>
            <a:r>
              <a:rPr lang="en-US" dirty="0">
                <a:solidFill>
                  <a:schemeClr val="bg1"/>
                </a:solidFill>
                <a:latin typeface="Futura PT Medium" panose="020B0502020204020303" pitchFamily="34" charset="77"/>
              </a:rPr>
              <a:t>Jonathan Parfrey</a:t>
            </a:r>
          </a:p>
          <a:p>
            <a:pPr marL="0" indent="0" algn="ctr">
              <a:buNone/>
            </a:pPr>
            <a:r>
              <a:rPr lang="en-US" dirty="0" err="1">
                <a:solidFill>
                  <a:schemeClr val="bg1"/>
                </a:solidFill>
                <a:latin typeface="Futura PT Medium" panose="020B0502020204020303" pitchFamily="34" charset="77"/>
              </a:rPr>
              <a:t>jparfrey@climateresolve.org</a:t>
            </a:r>
            <a:endParaRPr lang="en-US" dirty="0">
              <a:solidFill>
                <a:schemeClr val="bg1"/>
              </a:solidFill>
              <a:latin typeface="Futura PT Medium" panose="020B0502020204020303" pitchFamily="34" charset="77"/>
            </a:endParaRPr>
          </a:p>
        </p:txBody>
      </p:sp>
      <p:pic>
        <p:nvPicPr>
          <p:cNvPr id="4" name="Picture 3" descr="A black and white logo&#10;&#10;Description automatically generated with low confidence">
            <a:extLst>
              <a:ext uri="{FF2B5EF4-FFF2-40B4-BE49-F238E27FC236}">
                <a16:creationId xmlns:a16="http://schemas.microsoft.com/office/drawing/2014/main" id="{390D7607-6D74-5841-BF27-4B0A8559D15B}"/>
              </a:ext>
            </a:extLst>
          </p:cNvPr>
          <p:cNvPicPr>
            <a:picLocks noChangeAspect="1"/>
          </p:cNvPicPr>
          <p:nvPr/>
        </p:nvPicPr>
        <p:blipFill>
          <a:blip r:embed="rId3"/>
          <a:stretch>
            <a:fillRect/>
          </a:stretch>
        </p:blipFill>
        <p:spPr>
          <a:xfrm>
            <a:off x="4363975" y="4034380"/>
            <a:ext cx="3464049" cy="1239326"/>
          </a:xfrm>
          <a:prstGeom prst="rect">
            <a:avLst/>
          </a:prstGeom>
        </p:spPr>
      </p:pic>
    </p:spTree>
    <p:extLst>
      <p:ext uri="{BB962C8B-B14F-4D97-AF65-F5344CB8AC3E}">
        <p14:creationId xmlns:p14="http://schemas.microsoft.com/office/powerpoint/2010/main" val="3719931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13421</TotalTime>
  <Words>1240</Words>
  <Application>Microsoft Macintosh PowerPoint</Application>
  <PresentationFormat>Widescreen</PresentationFormat>
  <Paragraphs>41</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Calibri Light</vt:lpstr>
      <vt:lpstr>Futura PT Book</vt:lpstr>
      <vt:lpstr>Futura PT Demi</vt:lpstr>
      <vt:lpstr>Futura PT Medium</vt:lpstr>
      <vt:lpstr>Klima</vt:lpstr>
      <vt:lpstr>Office Theme</vt:lpstr>
      <vt:lpstr>PowerPoint Presentation</vt:lpstr>
      <vt:lpstr>How will the San Joaquin Valley be impacted by climate change?  (Answers form California’s Fourth Climate Change Assessment)</vt:lpstr>
      <vt:lpstr>PowerPoint Presentation</vt:lpstr>
      <vt:lpstr>WAIT — THERE'S GOOD NEWS!</vt:lpstr>
      <vt:lpstr>ACTION(S) TAKEN</vt:lpstr>
      <vt:lpstr>SELECT REGIONAL CLIMATE ACTIONS</vt:lpstr>
      <vt:lpstr>DEFEND CLIMATE PROGRESS!</vt:lpstr>
      <vt:lpstr>SO, WHAT’S NEXT?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Jahmeel Walker</dc:creator>
  <cp:lastModifiedBy>Climate  Resolve</cp:lastModifiedBy>
  <cp:revision>73</cp:revision>
  <dcterms:created xsi:type="dcterms:W3CDTF">2021-03-19T22:06:55Z</dcterms:created>
  <dcterms:modified xsi:type="dcterms:W3CDTF">2021-10-26T16:19:13Z</dcterms:modified>
</cp:coreProperties>
</file>