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55" r:id="rId4"/>
  </p:sldMasterIdLst>
  <p:notesMasterIdLst>
    <p:notesMasterId r:id="rId16"/>
  </p:notesMasterIdLst>
  <p:handoutMasterIdLst>
    <p:handoutMasterId r:id="rId17"/>
  </p:handoutMasterIdLst>
  <p:sldIdLst>
    <p:sldId id="256" r:id="rId5"/>
    <p:sldId id="306" r:id="rId6"/>
    <p:sldId id="267" r:id="rId7"/>
    <p:sldId id="268" r:id="rId8"/>
    <p:sldId id="270" r:id="rId9"/>
    <p:sldId id="289" r:id="rId10"/>
    <p:sldId id="309" r:id="rId11"/>
    <p:sldId id="310" r:id="rId12"/>
    <p:sldId id="311" r:id="rId13"/>
    <p:sldId id="308" r:id="rId14"/>
    <p:sldId id="307" r:id="rId15"/>
  </p:sldIdLst>
  <p:sldSz cx="10058400" cy="777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43B"/>
    <a:srgbClr val="800000"/>
    <a:srgbClr val="C61C1E"/>
    <a:srgbClr val="94BEE6"/>
    <a:srgbClr val="D2492A"/>
    <a:srgbClr val="C50084"/>
    <a:srgbClr val="D9D9D9"/>
    <a:srgbClr val="00A8B4"/>
    <a:srgbClr val="0099A5"/>
    <a:srgbClr val="69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1" autoAdjust="0"/>
    <p:restoredTop sz="86460" autoAdjust="0"/>
  </p:normalViewPr>
  <p:slideViewPr>
    <p:cSldViewPr>
      <p:cViewPr varScale="1">
        <p:scale>
          <a:sx n="51" d="100"/>
          <a:sy n="51" d="100"/>
        </p:scale>
        <p:origin x="1572" y="78"/>
      </p:cViewPr>
      <p:guideLst>
        <p:guide orient="horz" pos="2448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notesViewPr>
    <p:cSldViewPr>
      <p:cViewPr varScale="1">
        <p:scale>
          <a:sx n="49" d="100"/>
          <a:sy n="49" d="100"/>
        </p:scale>
        <p:origin x="273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724" cy="46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53" tIns="46175" rIns="92353" bIns="4617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77" y="1"/>
            <a:ext cx="3038724" cy="46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53" tIns="46175" rIns="92353" bIns="4617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8176"/>
            <a:ext cx="3038724" cy="46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53" tIns="46175" rIns="92353" bIns="4617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77" y="8828176"/>
            <a:ext cx="3038724" cy="46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53" tIns="46175" rIns="92353" bIns="4617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87056467-1A24-45F5-BCC2-B5F5D943A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92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519" cy="46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75" tIns="45488" rIns="90975" bIns="45488" numCol="1" anchor="t" anchorCtr="0" compatLnSpc="1">
            <a:prstTxWarp prst="textNoShape">
              <a:avLst/>
            </a:prstTxWarp>
          </a:bodyPr>
          <a:lstStyle>
            <a:lvl1pPr defTabSz="9096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676" y="1"/>
            <a:ext cx="3037519" cy="46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75" tIns="45488" rIns="90975" bIns="45488" numCol="1" anchor="t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D3E47BCA-5887-4D42-A72C-CCEA39083D3E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9363" y="695325"/>
            <a:ext cx="45116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524" y="4416218"/>
            <a:ext cx="5607355" cy="418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75" tIns="45488" rIns="90975" bIns="45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176"/>
            <a:ext cx="3037519" cy="46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75" tIns="45488" rIns="90975" bIns="45488" numCol="1" anchor="b" anchorCtr="0" compatLnSpc="1">
            <a:prstTxWarp prst="textNoShape">
              <a:avLst/>
            </a:prstTxWarp>
          </a:bodyPr>
          <a:lstStyle>
            <a:lvl1pPr defTabSz="9096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76" y="8828176"/>
            <a:ext cx="3037519" cy="46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75" tIns="45488" rIns="90975" bIns="45488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BDDD2F66-B889-406C-953A-B48DCC6E8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29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31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7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88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0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23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523" y="4273970"/>
            <a:ext cx="5607355" cy="45542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01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5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20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21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D2F66-B889-406C-953A-B48DCC6E85E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457200" y="304800"/>
            <a:ext cx="9144000" cy="7162800"/>
          </a:xfrm>
          <a:prstGeom prst="rect">
            <a:avLst/>
          </a:prstGeom>
          <a:solidFill>
            <a:srgbClr val="6E043B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AutoShape 1040"/>
          <p:cNvSpPr>
            <a:spLocks noChangeArrowheads="1"/>
          </p:cNvSpPr>
          <p:nvPr/>
        </p:nvSpPr>
        <p:spPr bwMode="white">
          <a:xfrm rot="13500000">
            <a:off x="338138" y="3681413"/>
            <a:ext cx="228600" cy="228600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/>
          <a:lstStyle>
            <a:lvl1pPr>
              <a:defRPr sz="2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altLang="en-US" sz="14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gray">
          <a:xfrm>
            <a:off x="457200" y="7086600"/>
            <a:ext cx="9144000" cy="381000"/>
          </a:xfrm>
          <a:prstGeom prst="rect">
            <a:avLst/>
          </a:prstGeom>
          <a:solidFill>
            <a:srgbClr val="94BEE6"/>
          </a:solidFill>
          <a:ln>
            <a:noFill/>
          </a:ln>
          <a:extLst/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endParaRPr lang="en-US" altLang="en-US" sz="24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3535363"/>
            <a:ext cx="816292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sz="2800">
                <a:solidFill>
                  <a:srgbClr val="94BEE6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267200"/>
            <a:ext cx="8162925" cy="1987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161794" name="Picture 2" descr="G:\_Logo Library\CBB\TagLine\PNG\CBB_HORLogo_WhiteRG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2212" b="-14577"/>
          <a:stretch/>
        </p:blipFill>
        <p:spPr bwMode="auto">
          <a:xfrm>
            <a:off x="1414534" y="1371600"/>
            <a:ext cx="31859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52668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664111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797423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ltGray">
          <a:xfrm>
            <a:off x="457200" y="304800"/>
            <a:ext cx="9144000" cy="5257800"/>
          </a:xfrm>
          <a:prstGeom prst="rect">
            <a:avLst/>
          </a:prstGeom>
          <a:solidFill>
            <a:srgbClr val="6E043B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AutoShape 1040"/>
          <p:cNvSpPr>
            <a:spLocks noChangeArrowheads="1"/>
          </p:cNvSpPr>
          <p:nvPr userDrawn="1"/>
        </p:nvSpPr>
        <p:spPr bwMode="white">
          <a:xfrm rot="13500000">
            <a:off x="338138" y="3681413"/>
            <a:ext cx="228600" cy="228600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/>
          <a:lstStyle>
            <a:lvl1pPr>
              <a:defRPr sz="2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altLang="en-US" sz="14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38200" y="4724400"/>
            <a:ext cx="816292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sz="2800" b="0">
                <a:solidFill>
                  <a:srgbClr val="94BEE6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8675" y="5784850"/>
            <a:ext cx="8162925" cy="15303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 sz="1800">
                <a:solidFill>
                  <a:srgbClr val="6E043B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pic>
        <p:nvPicPr>
          <p:cNvPr id="161794" name="Picture 2" descr="G:\_Logo Library\CBB\TagLine\PNG\CBB_HORLogo_WhiteRG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2212" b="-14577"/>
          <a:stretch/>
        </p:blipFill>
        <p:spPr bwMode="auto">
          <a:xfrm>
            <a:off x="990599" y="838200"/>
            <a:ext cx="31859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0187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0794"/>
            <a:ext cx="8763000" cy="472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50927" rIns="101854" bIns="50927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0" rIns="101854" bIns="50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9418638" y="731838"/>
            <a:ext cx="182562" cy="182562"/>
          </a:xfrm>
          <a:prstGeom prst="rect">
            <a:avLst/>
          </a:prstGeom>
          <a:solidFill>
            <a:srgbClr val="94BEE6"/>
          </a:solidFill>
          <a:ln>
            <a:noFill/>
          </a:ln>
          <a:extLst/>
        </p:spPr>
        <p:txBody>
          <a:bodyPr wrap="none" lIns="0" tIns="0" rIns="0" bIns="0" anchor="ctr" anchorCtr="1"/>
          <a:lstStyle>
            <a:lvl1pPr defTabSz="719138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19138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19138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19138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19138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09224973-EBFE-4E28-9389-194BC5166E3C}" type="slidenum">
              <a:rPr lang="en-US" sz="800" smtClean="0"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pPr algn="ctr" eaLnBrk="1" hangingPunct="1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030" name="Line 12"/>
          <p:cNvSpPr>
            <a:spLocks noChangeShapeType="1"/>
          </p:cNvSpPr>
          <p:nvPr userDrawn="1"/>
        </p:nvSpPr>
        <p:spPr bwMode="auto">
          <a:xfrm>
            <a:off x="457200" y="914400"/>
            <a:ext cx="9144000" cy="0"/>
          </a:xfrm>
          <a:prstGeom prst="line">
            <a:avLst/>
          </a:prstGeom>
          <a:noFill/>
          <a:ln w="25400">
            <a:solidFill>
              <a:srgbClr val="94BE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439092" y="7094219"/>
            <a:ext cx="8171507" cy="365760"/>
          </a:xfrm>
          <a:prstGeom prst="rect">
            <a:avLst/>
          </a:prstGeom>
          <a:solidFill>
            <a:srgbClr val="6E043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8610599" y="7094219"/>
            <a:ext cx="990601" cy="365760"/>
          </a:xfrm>
          <a:prstGeom prst="rect">
            <a:avLst/>
          </a:prstGeom>
          <a:solidFill>
            <a:srgbClr val="94BEE6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14" name="Picture 2" descr="G:\_Logo Library\CBB\TagLine\PNG\CBB_HORLogo_WhiteRGB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45" b="27964"/>
          <a:stretch/>
        </p:blipFill>
        <p:spPr bwMode="auto">
          <a:xfrm>
            <a:off x="8850140" y="7146294"/>
            <a:ext cx="482416" cy="28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 userDrawn="1"/>
        </p:nvSpPr>
        <p:spPr>
          <a:xfrm>
            <a:off x="457200" y="7146294"/>
            <a:ext cx="15696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Citizens Business Bank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4" r:id="rId2"/>
    <p:sldLayoutId id="2147483760" r:id="rId3"/>
    <p:sldLayoutId id="2147483777" r:id="rId4"/>
  </p:sldLayoutIdLst>
  <p:transition spd="slow">
    <p:fade/>
  </p:transition>
  <p:hf sldNum="0" hd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defTabSz="1019175" rtl="0" eaLnBrk="0" fontAlgn="base" hangingPunct="0">
        <a:spcBef>
          <a:spcPct val="0"/>
        </a:spcBef>
        <a:spcAft>
          <a:spcPct val="50000"/>
        </a:spcAft>
        <a:buClr>
          <a:srgbClr val="94BEE6"/>
        </a:buClr>
        <a:buFont typeface="Arial" charset="0"/>
        <a:defRPr sz="20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395288" indent="-168275" algn="l" defTabSz="1019175" rtl="0" eaLnBrk="0" fontAlgn="base" hangingPunct="0">
        <a:spcBef>
          <a:spcPct val="0"/>
        </a:spcBef>
        <a:spcAft>
          <a:spcPct val="50000"/>
        </a:spcAft>
        <a:buClr>
          <a:srgbClr val="94BEE6"/>
        </a:buClr>
        <a:buFont typeface="Wingdings" pitchFamily="2" charset="2"/>
        <a:buChar char="§"/>
        <a:defRPr sz="1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744538" indent="-169863" algn="l" defTabSz="1019175" rtl="0" eaLnBrk="0" fontAlgn="base" hangingPunct="0">
        <a:spcBef>
          <a:spcPct val="0"/>
        </a:spcBef>
        <a:spcAft>
          <a:spcPct val="50000"/>
        </a:spcAft>
        <a:buClr>
          <a:srgbClr val="94BEE6"/>
        </a:buClr>
        <a:buFont typeface="Arial" charset="0"/>
        <a:buChar char="–"/>
        <a:defRPr sz="1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082675" indent="-174625" algn="l" defTabSz="1019175" rtl="0" eaLnBrk="0" fontAlgn="base" hangingPunct="0">
        <a:spcBef>
          <a:spcPct val="0"/>
        </a:spcBef>
        <a:spcAft>
          <a:spcPct val="50000"/>
        </a:spcAft>
        <a:buClr>
          <a:srgbClr val="94BEE6"/>
        </a:buClr>
        <a:buFont typeface="Arial" charset="0"/>
        <a:buChar char="»"/>
        <a:defRPr sz="1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371600" indent="-174625" algn="l" defTabSz="1019175" rtl="0" eaLnBrk="0" fontAlgn="base" hangingPunct="0">
        <a:spcBef>
          <a:spcPct val="0"/>
        </a:spcBef>
        <a:spcAft>
          <a:spcPct val="50000"/>
        </a:spcAft>
        <a:buClr>
          <a:srgbClr val="94BEE6"/>
        </a:buClr>
        <a:buFont typeface="Arial" charset="0"/>
        <a:buChar char="&gt;"/>
        <a:defRPr sz="1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828800" indent="-174625" algn="l" defTabSz="1019175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600">
          <a:solidFill>
            <a:schemeClr val="tx1"/>
          </a:solidFill>
          <a:latin typeface="+mn-lt"/>
        </a:defRPr>
      </a:lvl6pPr>
      <a:lvl7pPr marL="2286000" indent="-174625" algn="l" defTabSz="1019175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600">
          <a:solidFill>
            <a:schemeClr val="tx1"/>
          </a:solidFill>
          <a:latin typeface="+mn-lt"/>
        </a:defRPr>
      </a:lvl7pPr>
      <a:lvl8pPr marL="2743200" indent="-174625" algn="l" defTabSz="1019175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600">
          <a:solidFill>
            <a:schemeClr val="tx1"/>
          </a:solidFill>
          <a:latin typeface="+mn-lt"/>
        </a:defRPr>
      </a:lvl8pPr>
      <a:lvl9pPr marL="3200400" indent="-174625" algn="l" defTabSz="1019175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78881"/>
            <a:ext cx="9077325" cy="1200329"/>
          </a:xfrm>
        </p:spPr>
        <p:txBody>
          <a:bodyPr/>
          <a:lstStyle/>
          <a:p>
            <a:pPr algn="ctr"/>
            <a:r>
              <a:rPr lang="en-US" sz="3600" dirty="0" smtClean="0"/>
              <a:t>Demystifying CRA 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Leveraging Banking Partnerships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962400"/>
            <a:ext cx="8162925" cy="304800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r">
              <a:spcAft>
                <a:spcPts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7092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dirty="0" smtClean="0"/>
              <a:t>Essentials of Leveraging Bank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677400" cy="6019800"/>
          </a:xfrm>
        </p:spPr>
        <p:txBody>
          <a:bodyPr/>
          <a:lstStyle/>
          <a:p>
            <a:pPr marL="747712" eaLnBrk="1" hangingPunct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7712" eaLnBrk="1" hangingPunct="1">
              <a:buFont typeface="Wingdings" panose="05000000000000000000" pitchFamily="2" charset="2"/>
              <a:buChar char="§"/>
            </a:pPr>
            <a:r>
              <a:rPr lang="en-US" sz="2400" dirty="0" smtClean="0"/>
              <a:t>Banks are focused on supporting Community-Based Organizations (CBOs). </a:t>
            </a:r>
          </a:p>
          <a:p>
            <a:pPr marL="747712" eaLnBrk="1" hangingPunct="1">
              <a:buFont typeface="Wingdings" panose="05000000000000000000" pitchFamily="2" charset="2"/>
              <a:buChar char="§"/>
            </a:pPr>
            <a:r>
              <a:rPr lang="en-US" sz="2400" dirty="0" smtClean="0"/>
              <a:t>Strong CBOs have recognized the benefit of working closely and purposefully with banks.</a:t>
            </a:r>
          </a:p>
          <a:p>
            <a:pPr marL="747712" eaLnBrk="1" hangingPunct="1">
              <a:buFont typeface="Wingdings" panose="05000000000000000000" pitchFamily="2" charset="2"/>
              <a:buChar char="§"/>
            </a:pPr>
            <a:r>
              <a:rPr lang="en-US" sz="2400" dirty="0" smtClean="0"/>
              <a:t>Developing a strong relationship with a bank is critical, as recently demonstrated during the Payroll Protection Program (PPP). </a:t>
            </a:r>
            <a:endParaRPr lang="en-US" sz="2400" dirty="0"/>
          </a:p>
          <a:p>
            <a:pPr marL="227013" lvl="1" indent="0" eaLnBrk="1" hangingPunct="1">
              <a:buNone/>
            </a:pPr>
            <a:endParaRPr lang="en-US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37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7737" y="1438246"/>
            <a:ext cx="8424863" cy="3662541"/>
          </a:xfrm>
        </p:spPr>
        <p:txBody>
          <a:bodyPr/>
          <a:lstStyle/>
          <a:p>
            <a:r>
              <a:rPr lang="en-US" dirty="0">
                <a:solidFill>
                  <a:srgbClr val="6E043B"/>
                </a:solidFill>
              </a:rPr>
              <a:t>Risk Management Division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Victor M. Ramirez | Vice President, CRA Officer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 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909.483.7291| 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C 909.294.0320</a:t>
            </a:r>
            <a:b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vmramirez2@cbbank.com </a:t>
            </a:r>
            <a:b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Cesar Trelles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 Vice President, Community Development Officer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 310.436.3486 </a:t>
            </a:r>
            <a:b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ctrelles@cbbank.com</a:t>
            </a: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5029199" y="928984"/>
            <a:ext cx="4505325" cy="53975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CRA TEAM CONTACTS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3777" y="6248400"/>
            <a:ext cx="4916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Thank you and </a:t>
            </a:r>
            <a:r>
              <a:rPr lang="en-US" sz="3200" dirty="0" smtClean="0"/>
              <a:t>God Bless!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0343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Cover Today?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6200" y="1495485"/>
            <a:ext cx="62585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What is CRA?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Why is CRA Important?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is CRA Measured?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Community Development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Purpose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What Banks Are Looking For …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Examples of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Impactful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Partnerships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Be Flexible Enough to Pivot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Essentials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Leveraging Bank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Partnership</a:t>
            </a:r>
            <a:endParaRPr lang="en-US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36734"/>
            <a:ext cx="258109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E043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Presenters:</a:t>
            </a:r>
            <a:endParaRPr lang="en-US" sz="2400" b="1" dirty="0">
              <a:solidFill>
                <a:srgbClr val="6E043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Victor M. Ramirez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VP / CRA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Officer</a:t>
            </a:r>
          </a:p>
          <a:p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Cesar Trelles</a:t>
            </a:r>
          </a:p>
          <a:p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VP / Community</a:t>
            </a:r>
          </a:p>
          <a:p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Development </a:t>
            </a:r>
          </a:p>
          <a:p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Officer</a:t>
            </a:r>
            <a:endParaRPr lang="en-US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63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altLang="en-US" dirty="0"/>
              <a:t>What is CRA?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200" b="1" dirty="0">
              <a:solidFill>
                <a:srgbClr val="6E043B"/>
              </a:solidFill>
            </a:endParaRPr>
          </a:p>
          <a:p>
            <a:r>
              <a:rPr lang="en-US" altLang="en-US" sz="2200" b="1" dirty="0" smtClean="0">
                <a:solidFill>
                  <a:srgbClr val="6E043B"/>
                </a:solidFill>
              </a:rPr>
              <a:t>Purpose </a:t>
            </a:r>
            <a:r>
              <a:rPr lang="en-US" altLang="en-US" sz="2200" b="1" dirty="0">
                <a:solidFill>
                  <a:srgbClr val="6E043B"/>
                </a:solidFill>
              </a:rPr>
              <a:t>of Community Reinvestment Act</a:t>
            </a:r>
          </a:p>
          <a:p>
            <a:pPr lvl="1"/>
            <a:r>
              <a:rPr lang="en-US" altLang="en-US" sz="2200" dirty="0" smtClean="0"/>
              <a:t>Encourages banks to </a:t>
            </a:r>
            <a:r>
              <a:rPr lang="en-US" altLang="en-US" sz="2200" dirty="0"/>
              <a:t>help meet the credit and deposit needs of the communities in which they </a:t>
            </a:r>
            <a:r>
              <a:rPr lang="en-US" altLang="en-US" sz="2200" dirty="0" smtClean="0"/>
              <a:t>do business in, </a:t>
            </a:r>
            <a:r>
              <a:rPr lang="en-US" altLang="en-US" sz="2200" dirty="0"/>
              <a:t>including low- and moderate-income (LMI) geographies, individuals, small businesses, consistent with safe and sound banking operations</a:t>
            </a:r>
          </a:p>
          <a:p>
            <a:pPr lvl="1"/>
            <a:r>
              <a:rPr lang="en-US" altLang="en-US" sz="2200" dirty="0"/>
              <a:t>Regulates and measures how well </a:t>
            </a:r>
            <a:r>
              <a:rPr lang="en-US" altLang="en-US" sz="2200" dirty="0" smtClean="0"/>
              <a:t>banks </a:t>
            </a:r>
            <a:r>
              <a:rPr lang="en-US" altLang="en-US" sz="2200" dirty="0"/>
              <a:t>respond to these needs </a:t>
            </a:r>
            <a:r>
              <a:rPr lang="en-US" altLang="en-US" sz="2200" dirty="0" smtClean="0"/>
              <a:t>by providing </a:t>
            </a:r>
            <a:r>
              <a:rPr lang="en-US" altLang="en-US" sz="2200" dirty="0" smtClean="0">
                <a:solidFill>
                  <a:srgbClr val="6E043B"/>
                </a:solidFill>
              </a:rPr>
              <a:t>loans, investments and services </a:t>
            </a:r>
            <a:r>
              <a:rPr lang="en-US" altLang="en-US" sz="2200" dirty="0" smtClean="0"/>
              <a:t>within the banks </a:t>
            </a:r>
            <a:r>
              <a:rPr lang="en-US" altLang="en-US" sz="2200" dirty="0"/>
              <a:t>Assessment </a:t>
            </a:r>
            <a:r>
              <a:rPr lang="en-US" altLang="en-US" sz="2200" dirty="0" smtClean="0"/>
              <a:t>Areas</a:t>
            </a:r>
            <a:endParaRPr lang="en-US" altLang="en-US" sz="2200" dirty="0"/>
          </a:p>
          <a:p>
            <a:pPr lvl="1"/>
            <a:r>
              <a:rPr lang="en-US" altLang="en-US" sz="2200" dirty="0"/>
              <a:t>Requires banks to provide and disclose certain information to the </a:t>
            </a:r>
            <a:r>
              <a:rPr lang="en-US" altLang="en-US" sz="2200" dirty="0" smtClean="0"/>
              <a:t>public as part of the CRA Public File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592986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dirty="0"/>
              <a:t>Why is CRA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57" y="1143000"/>
            <a:ext cx="9296400" cy="4343400"/>
          </a:xfrm>
        </p:spPr>
        <p:txBody>
          <a:bodyPr/>
          <a:lstStyle/>
          <a:p>
            <a:pPr marL="0" indent="0" algn="just"/>
            <a:r>
              <a:rPr lang="en-US" altLang="en-US" dirty="0"/>
              <a:t>A </a:t>
            </a:r>
            <a:r>
              <a:rPr lang="en-US" altLang="en-US" dirty="0">
                <a:solidFill>
                  <a:srgbClr val="6E043B"/>
                </a:solidFill>
              </a:rPr>
              <a:t>CRA Performance Evaluation (PE)</a:t>
            </a:r>
            <a:r>
              <a:rPr lang="en-US" altLang="en-US" dirty="0"/>
              <a:t> is the process used by regulators to assess the Bank’s </a:t>
            </a:r>
            <a:r>
              <a:rPr lang="en-US" altLang="en-US" dirty="0" smtClean="0"/>
              <a:t>response to community needs </a:t>
            </a:r>
            <a:r>
              <a:rPr lang="en-US" altLang="en-US" dirty="0"/>
              <a:t>under the CRA.  The results of the PE are factored into applications to </a:t>
            </a:r>
            <a:r>
              <a:rPr lang="en-US" altLang="en-US" dirty="0">
                <a:solidFill>
                  <a:srgbClr val="6E043B"/>
                </a:solidFill>
              </a:rPr>
              <a:t>open a branch, merge with another institution</a:t>
            </a:r>
            <a:r>
              <a:rPr lang="en-US" altLang="en-US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Banks CRA </a:t>
            </a:r>
            <a:r>
              <a:rPr lang="en-US" altLang="en-US" dirty="0"/>
              <a:t>Rating is the only regulatory rating that is public. </a:t>
            </a:r>
            <a:endParaRPr lang="en-US" alt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dirty="0" smtClean="0"/>
              <a:t>CRA Regulators include: </a:t>
            </a:r>
          </a:p>
          <a:p>
            <a:pPr lvl="2" algn="just"/>
            <a:r>
              <a:rPr lang="en-US" altLang="en-US" dirty="0" smtClean="0">
                <a:solidFill>
                  <a:srgbClr val="6E043B"/>
                </a:solidFill>
              </a:rPr>
              <a:t>FDIC</a:t>
            </a:r>
            <a:r>
              <a:rPr lang="en-US" altLang="en-US" dirty="0" smtClean="0"/>
              <a:t> (non-Federal Reserve member state chartered banks)</a:t>
            </a:r>
          </a:p>
          <a:p>
            <a:pPr lvl="2" algn="just"/>
            <a:r>
              <a:rPr lang="en-US" altLang="en-US" dirty="0" smtClean="0">
                <a:solidFill>
                  <a:srgbClr val="6E043B"/>
                </a:solidFill>
              </a:rPr>
              <a:t>Federal Reserve Bank </a:t>
            </a:r>
            <a:r>
              <a:rPr lang="en-US" altLang="en-US" dirty="0" smtClean="0"/>
              <a:t>(state chartered member banks)</a:t>
            </a:r>
          </a:p>
          <a:p>
            <a:pPr lvl="2" algn="just"/>
            <a:r>
              <a:rPr lang="en-US" altLang="en-US" dirty="0" smtClean="0">
                <a:solidFill>
                  <a:srgbClr val="6E043B"/>
                </a:solidFill>
              </a:rPr>
              <a:t>Office of the Comptroller of the Currency </a:t>
            </a:r>
            <a:r>
              <a:rPr lang="en-US" altLang="en-US" dirty="0" smtClean="0"/>
              <a:t>(national charter banks)</a:t>
            </a:r>
          </a:p>
          <a:p>
            <a:pPr lvl="2" algn="just"/>
            <a:endParaRPr lang="en-US" altLang="en-US" dirty="0"/>
          </a:p>
          <a:p>
            <a:pPr marL="0" indent="0" algn="just" eaLnBrk="1" hangingPunct="1">
              <a:defRPr/>
            </a:pPr>
            <a:r>
              <a:rPr lang="en-US" altLang="en-US" dirty="0" smtClean="0"/>
              <a:t>The Bank’s </a:t>
            </a:r>
            <a:r>
              <a:rPr lang="en-US" altLang="en-US" dirty="0" smtClean="0">
                <a:solidFill>
                  <a:srgbClr val="6E043B"/>
                </a:solidFill>
              </a:rPr>
              <a:t>CRA Plan </a:t>
            </a:r>
            <a:r>
              <a:rPr lang="en-US" altLang="en-US" dirty="0" smtClean="0"/>
              <a:t>includes a Community Needs Assessment to determine the primary needs of the communities and residents where the Bank conducts business, and drives CRA activities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/>
              <a:t>The CRA Plan includes qualitative input from community-based organizations through surveys and interviews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/>
              <a:t>Quantitative data such as demographics and economic trends is also used to identify focus areas	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124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dirty="0"/>
              <a:t>How is CRA Measured?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9144000" cy="5562600"/>
          </a:xfrm>
        </p:spPr>
        <p:txBody>
          <a:bodyPr/>
          <a:lstStyle/>
          <a:p>
            <a:r>
              <a:rPr lang="en-US" sz="2200" dirty="0" smtClean="0">
                <a:solidFill>
                  <a:srgbClr val="6E043B"/>
                </a:solidFill>
              </a:rPr>
              <a:t>Banks are </a:t>
            </a:r>
            <a:r>
              <a:rPr lang="en-US" sz="2200" dirty="0">
                <a:solidFill>
                  <a:srgbClr val="6E043B"/>
                </a:solidFill>
              </a:rPr>
              <a:t>evaluated </a:t>
            </a:r>
            <a:r>
              <a:rPr lang="en-US" sz="2200" dirty="0" smtClean="0">
                <a:solidFill>
                  <a:srgbClr val="6E043B"/>
                </a:solidFill>
              </a:rPr>
              <a:t>using </a:t>
            </a:r>
            <a:r>
              <a:rPr lang="en-US" sz="2200" b="1" dirty="0">
                <a:solidFill>
                  <a:srgbClr val="6E043B"/>
                </a:solidFill>
              </a:rPr>
              <a:t>three Performance Tests</a:t>
            </a:r>
            <a:r>
              <a:rPr lang="en-US" sz="2200" dirty="0">
                <a:solidFill>
                  <a:srgbClr val="6E043B"/>
                </a:solidFill>
              </a:rPr>
              <a:t>:</a:t>
            </a:r>
          </a:p>
          <a:p>
            <a:pPr lvl="1"/>
            <a:r>
              <a:rPr lang="en-US" sz="2200" dirty="0"/>
              <a:t>Lending (50%)</a:t>
            </a:r>
          </a:p>
          <a:p>
            <a:pPr lvl="1"/>
            <a:r>
              <a:rPr lang="en-US" sz="2200" dirty="0"/>
              <a:t>Service (25%)</a:t>
            </a:r>
          </a:p>
          <a:p>
            <a:pPr lvl="1"/>
            <a:r>
              <a:rPr lang="en-US" sz="2200" dirty="0"/>
              <a:t>Investment (25%)</a:t>
            </a:r>
          </a:p>
          <a:p>
            <a:r>
              <a:rPr lang="en-US" sz="2200" dirty="0">
                <a:solidFill>
                  <a:srgbClr val="6E043B"/>
                </a:solidFill>
              </a:rPr>
              <a:t>The </a:t>
            </a:r>
            <a:r>
              <a:rPr lang="en-US" sz="2200" b="1" dirty="0" smtClean="0">
                <a:solidFill>
                  <a:srgbClr val="6E043B"/>
                </a:solidFill>
              </a:rPr>
              <a:t>CRA Regulators </a:t>
            </a:r>
            <a:r>
              <a:rPr lang="en-US" sz="2200" dirty="0" smtClean="0">
                <a:solidFill>
                  <a:srgbClr val="6E043B"/>
                </a:solidFill>
              </a:rPr>
              <a:t>provide </a:t>
            </a:r>
            <a:r>
              <a:rPr lang="en-US" sz="2200" dirty="0">
                <a:solidFill>
                  <a:srgbClr val="6E043B"/>
                </a:solidFill>
              </a:rPr>
              <a:t>one of </a:t>
            </a:r>
            <a:r>
              <a:rPr lang="en-US" sz="2200" b="1" dirty="0">
                <a:solidFill>
                  <a:srgbClr val="6E043B"/>
                </a:solidFill>
              </a:rPr>
              <a:t>Four Ratings</a:t>
            </a:r>
            <a:r>
              <a:rPr lang="en-US" sz="2200" dirty="0">
                <a:solidFill>
                  <a:srgbClr val="6E043B"/>
                </a:solidFill>
              </a:rPr>
              <a:t>:</a:t>
            </a:r>
          </a:p>
          <a:p>
            <a:pPr lvl="1"/>
            <a:r>
              <a:rPr lang="en-US" sz="2200" dirty="0"/>
              <a:t>Outstanding </a:t>
            </a:r>
          </a:p>
          <a:p>
            <a:pPr lvl="1"/>
            <a:r>
              <a:rPr lang="en-US" sz="2200" dirty="0"/>
              <a:t>Satisfactory </a:t>
            </a:r>
          </a:p>
          <a:p>
            <a:pPr lvl="1"/>
            <a:r>
              <a:rPr lang="en-US" sz="2200" dirty="0"/>
              <a:t>Needs to Improve </a:t>
            </a:r>
          </a:p>
          <a:p>
            <a:pPr lvl="1"/>
            <a:r>
              <a:rPr lang="en-US" sz="2200" dirty="0"/>
              <a:t>Substantial Noncompliance</a:t>
            </a:r>
          </a:p>
          <a:p>
            <a:pPr marL="227013" lvl="1" indent="0">
              <a:buNone/>
            </a:pPr>
            <a:r>
              <a:rPr lang="en-US" sz="2400" dirty="0"/>
              <a:t> </a:t>
            </a:r>
            <a:endParaRPr lang="en-US" altLang="en-US" sz="2400" dirty="0"/>
          </a:p>
          <a:p>
            <a:pPr marL="227013" lvl="1" indent="0" eaLnBrk="1" hangingPunct="1">
              <a:buNone/>
            </a:pPr>
            <a:endParaRPr lang="en-US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87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altLang="en-US" dirty="0"/>
              <a:t>Community Development 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677400" cy="6019800"/>
          </a:xfrm>
        </p:spPr>
        <p:txBody>
          <a:bodyPr/>
          <a:lstStyle/>
          <a:p>
            <a:pPr marL="0" indent="0" eaLnBrk="1" hangingPunct="1"/>
            <a:r>
              <a:rPr lang="en-US" altLang="en-US" sz="1900" dirty="0" smtClean="0"/>
              <a:t>To be qualified for CRA:  </a:t>
            </a:r>
            <a:r>
              <a:rPr lang="en-US" altLang="en-US" sz="1900" dirty="0"/>
              <a:t>L</a:t>
            </a:r>
            <a:r>
              <a:rPr lang="en-US" altLang="en-US" sz="1900" dirty="0" smtClean="0"/>
              <a:t>ending, service and investments activities </a:t>
            </a:r>
            <a:r>
              <a:rPr lang="en-US" altLang="en-US" sz="1900" dirty="0"/>
              <a:t>must </a:t>
            </a:r>
            <a:r>
              <a:rPr lang="en-US" altLang="en-US" sz="1900" dirty="0" smtClean="0"/>
              <a:t>have the following </a:t>
            </a:r>
            <a:r>
              <a:rPr lang="en-US" altLang="en-US" sz="1900" b="1" dirty="0">
                <a:solidFill>
                  <a:srgbClr val="6E043B"/>
                </a:solidFill>
              </a:rPr>
              <a:t>PRIMARY PURPOSE </a:t>
            </a:r>
            <a:r>
              <a:rPr lang="en-US" altLang="en-US" sz="1900" dirty="0"/>
              <a:t>of Community Development (CD) </a:t>
            </a:r>
            <a:r>
              <a:rPr lang="en-US" altLang="en-US" sz="1900" dirty="0" smtClean="0"/>
              <a:t>“Hooks”:</a:t>
            </a:r>
            <a:endParaRPr lang="en-US" altLang="en-US" sz="1900" dirty="0"/>
          </a:p>
          <a:p>
            <a:pPr marL="909638" lvl="1" indent="-452438" eaLnBrk="1" hangingPunct="1"/>
            <a:r>
              <a:rPr lang="en-US" altLang="en-US" sz="1900" b="1" dirty="0" smtClean="0">
                <a:solidFill>
                  <a:srgbClr val="6E043B"/>
                </a:solidFill>
              </a:rPr>
              <a:t>Community </a:t>
            </a:r>
            <a:r>
              <a:rPr lang="en-US" altLang="en-US" sz="1900" b="1" dirty="0">
                <a:solidFill>
                  <a:srgbClr val="6E043B"/>
                </a:solidFill>
              </a:rPr>
              <a:t>services </a:t>
            </a:r>
            <a:r>
              <a:rPr lang="en-US" altLang="en-US" sz="1900" dirty="0"/>
              <a:t>targeted to LMI individuals (education, childcare, health, social services);</a:t>
            </a:r>
          </a:p>
          <a:p>
            <a:pPr marL="909638" lvl="1" indent="-452438" eaLnBrk="1" hangingPunct="1"/>
            <a:r>
              <a:rPr lang="en-US" altLang="en-US" sz="1900" b="1" dirty="0" smtClean="0">
                <a:solidFill>
                  <a:srgbClr val="6E043B"/>
                </a:solidFill>
              </a:rPr>
              <a:t>Affordable </a:t>
            </a:r>
            <a:r>
              <a:rPr lang="en-US" altLang="en-US" sz="1900" b="1" dirty="0">
                <a:solidFill>
                  <a:srgbClr val="6E043B"/>
                </a:solidFill>
              </a:rPr>
              <a:t>housing </a:t>
            </a:r>
            <a:r>
              <a:rPr lang="en-US" altLang="en-US" sz="1900" dirty="0"/>
              <a:t>(including multifamily rental housing) for low- and moderate-income (“LMI”) individuals;</a:t>
            </a:r>
          </a:p>
          <a:p>
            <a:pPr marL="909638" lvl="1" indent="-452438" eaLnBrk="1" hangingPunct="1"/>
            <a:r>
              <a:rPr lang="en-US" altLang="en-US" sz="1900" b="1" dirty="0" smtClean="0">
                <a:solidFill>
                  <a:srgbClr val="6E043B"/>
                </a:solidFill>
              </a:rPr>
              <a:t>Economic </a:t>
            </a:r>
            <a:r>
              <a:rPr lang="en-US" altLang="en-US" sz="1900" b="1" dirty="0">
                <a:solidFill>
                  <a:srgbClr val="6E043B"/>
                </a:solidFill>
              </a:rPr>
              <a:t>development </a:t>
            </a:r>
            <a:r>
              <a:rPr lang="en-US" altLang="en-US" sz="1900" dirty="0" smtClean="0"/>
              <a:t>providing financing to small businesses </a:t>
            </a:r>
            <a:r>
              <a:rPr lang="en-US" altLang="en-US" sz="1900" dirty="0"/>
              <a:t>or farms (includes job creation or retention for LMI individuals or in LMI areas</a:t>
            </a:r>
            <a:r>
              <a:rPr lang="en-US" altLang="en-US" sz="1900" dirty="0" smtClean="0"/>
              <a:t>;</a:t>
            </a:r>
            <a:endParaRPr lang="en-US" altLang="en-US" sz="1900" dirty="0"/>
          </a:p>
          <a:p>
            <a:pPr marL="909638" lvl="1" indent="-452438" eaLnBrk="1" hangingPunct="1"/>
            <a:r>
              <a:rPr lang="en-US" altLang="en-US" sz="1900" b="1" dirty="0" smtClean="0">
                <a:solidFill>
                  <a:srgbClr val="6E043B"/>
                </a:solidFill>
              </a:rPr>
              <a:t>Activities that revitalize </a:t>
            </a:r>
            <a:r>
              <a:rPr lang="en-US" altLang="en-US" sz="1900" b="1" dirty="0">
                <a:solidFill>
                  <a:srgbClr val="6E043B"/>
                </a:solidFill>
              </a:rPr>
              <a:t>or stabilize </a:t>
            </a:r>
            <a:r>
              <a:rPr lang="en-US" altLang="en-US" sz="1900" dirty="0"/>
              <a:t>LMI </a:t>
            </a:r>
            <a:r>
              <a:rPr lang="en-US" altLang="en-US" sz="1900" dirty="0" smtClean="0"/>
              <a:t>geographies, designated disaster areas, or designated distressed / underserved middle income areas</a:t>
            </a:r>
            <a:endParaRPr lang="en-US" altLang="en-US" sz="1900" dirty="0"/>
          </a:p>
          <a:p>
            <a:pPr marL="0" indent="0" eaLnBrk="1" hangingPunct="1"/>
            <a:r>
              <a:rPr lang="en-US" altLang="en-US" sz="1900" dirty="0"/>
              <a:t>What determines </a:t>
            </a:r>
            <a:r>
              <a:rPr lang="en-US" altLang="en-US" sz="1900" b="1" dirty="0">
                <a:solidFill>
                  <a:srgbClr val="6E043B"/>
                </a:solidFill>
              </a:rPr>
              <a:t>LMI (Low- and Moderate-Income)</a:t>
            </a:r>
            <a:r>
              <a:rPr lang="en-US" altLang="en-US" sz="1900" dirty="0"/>
              <a:t>?</a:t>
            </a:r>
          </a:p>
          <a:p>
            <a:pPr marL="800100" lvl="1" indent="-342900" eaLnBrk="1" hangingPunct="1"/>
            <a:r>
              <a:rPr lang="en-US" altLang="en-US" sz="1900" b="1" dirty="0">
                <a:solidFill>
                  <a:srgbClr val="6E043B"/>
                </a:solidFill>
              </a:rPr>
              <a:t>Low-income</a:t>
            </a:r>
            <a:r>
              <a:rPr lang="en-US" altLang="en-US" sz="1900" dirty="0"/>
              <a:t> means an individual income that is </a:t>
            </a:r>
            <a:r>
              <a:rPr lang="en-US" altLang="en-US" sz="1900" dirty="0">
                <a:solidFill>
                  <a:srgbClr val="6E043B"/>
                </a:solidFill>
              </a:rPr>
              <a:t>less than 50% of the Area Median Income (AMI)</a:t>
            </a:r>
            <a:r>
              <a:rPr lang="en-US" altLang="en-US" sz="1900" b="1" dirty="0"/>
              <a:t>.</a:t>
            </a:r>
          </a:p>
          <a:p>
            <a:pPr marL="800100" lvl="1" indent="-342900" eaLnBrk="1" hangingPunct="1"/>
            <a:r>
              <a:rPr lang="en-US" altLang="en-US" sz="1900" b="1" dirty="0">
                <a:solidFill>
                  <a:srgbClr val="6E043B"/>
                </a:solidFill>
              </a:rPr>
              <a:t>Moderate-income</a:t>
            </a:r>
            <a:r>
              <a:rPr lang="en-US" altLang="en-US" sz="1900" dirty="0"/>
              <a:t> means an </a:t>
            </a:r>
            <a:r>
              <a:rPr lang="en-US" altLang="en-US" sz="1900" dirty="0" smtClean="0"/>
              <a:t>income </a:t>
            </a:r>
            <a:r>
              <a:rPr lang="en-US" altLang="en-US" sz="1900" dirty="0"/>
              <a:t>that is </a:t>
            </a:r>
            <a:r>
              <a:rPr lang="en-US" altLang="en-US" sz="1900" dirty="0">
                <a:solidFill>
                  <a:srgbClr val="6E043B"/>
                </a:solidFill>
              </a:rPr>
              <a:t>between 50 – 80% of </a:t>
            </a:r>
            <a:r>
              <a:rPr lang="en-US" altLang="en-US" sz="1900" dirty="0" smtClean="0">
                <a:solidFill>
                  <a:srgbClr val="6E043B"/>
                </a:solidFill>
              </a:rPr>
              <a:t>AMI</a:t>
            </a:r>
            <a:r>
              <a:rPr lang="en-US" altLang="en-US" sz="1900" dirty="0">
                <a:solidFill>
                  <a:srgbClr val="6E043B"/>
                </a:solidFill>
              </a:rPr>
              <a:t>.</a:t>
            </a:r>
          </a:p>
          <a:p>
            <a:pPr marL="404812" indent="0" eaLnBrk="1" hangingPunct="1"/>
            <a:endParaRPr lang="en-US" sz="2400" dirty="0"/>
          </a:p>
          <a:p>
            <a:pPr marL="227013" lvl="1" indent="0" eaLnBrk="1" hangingPunct="1">
              <a:buNone/>
            </a:pPr>
            <a:endParaRPr lang="en-US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0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dirty="0" smtClean="0"/>
              <a:t>What Banks Are Looking For … It’s More Than Philanthropy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296400" cy="6019800"/>
          </a:xfrm>
        </p:spPr>
        <p:txBody>
          <a:bodyPr/>
          <a:lstStyle/>
          <a:p>
            <a:pPr marL="404812" indent="0" eaLnBrk="1" hangingPunct="1"/>
            <a:endParaRPr lang="en-US" sz="2400" dirty="0" smtClean="0"/>
          </a:p>
          <a:p>
            <a:pPr marL="404812" indent="0" eaLnBrk="1" hangingPunct="1"/>
            <a:r>
              <a:rPr lang="en-US" sz="2400" dirty="0" smtClean="0"/>
              <a:t>Banks provide charitable contributions and much more. Develop a full relationship w/ a bank and leverage additional resources:</a:t>
            </a:r>
          </a:p>
          <a:p>
            <a:pPr marL="747712" eaLnBrk="1" hangingPunct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6E043B"/>
                </a:solidFill>
              </a:rPr>
              <a:t>Human Resources: </a:t>
            </a:r>
            <a:r>
              <a:rPr lang="en-US" sz="2400" dirty="0" smtClean="0"/>
              <a:t>Volunteers, Board and Advisory Committee</a:t>
            </a:r>
          </a:p>
          <a:p>
            <a:pPr marL="747712" eaLnBrk="1" hangingPunct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6E043B"/>
                </a:solidFill>
              </a:rPr>
              <a:t>Capital Resources: </a:t>
            </a:r>
            <a:r>
              <a:rPr lang="en-US" sz="2400" dirty="0" smtClean="0"/>
              <a:t>Loans and Investments</a:t>
            </a:r>
          </a:p>
          <a:p>
            <a:pPr marL="747712" eaLnBrk="1" hangingPunct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6E043B"/>
                </a:solidFill>
              </a:rPr>
              <a:t>Financial Resources: </a:t>
            </a:r>
            <a:r>
              <a:rPr lang="en-US" sz="2400" dirty="0" smtClean="0"/>
              <a:t>Grants, other funding resources (i.e. FHLB)</a:t>
            </a:r>
          </a:p>
          <a:p>
            <a:pPr marL="747712" eaLnBrk="1" hangingPunct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6E043B"/>
                </a:solidFill>
              </a:rPr>
              <a:t>Intellectual Resources: </a:t>
            </a:r>
            <a:r>
              <a:rPr lang="en-US" sz="2400" dirty="0" smtClean="0"/>
              <a:t>Program Development, Capacity Building and Marketing, HR &amp; IT Assistance</a:t>
            </a:r>
          </a:p>
          <a:p>
            <a:pPr marL="404812" indent="0" eaLnBrk="1" hangingPunct="1"/>
            <a:endParaRPr lang="en-US" dirty="0"/>
          </a:p>
          <a:p>
            <a:pPr marL="404812" indent="0" eaLnBrk="1" hangingPunct="1"/>
            <a:endParaRPr lang="en-US" dirty="0"/>
          </a:p>
          <a:p>
            <a:pPr marL="404812" indent="0" eaLnBrk="1" hangingPunct="1"/>
            <a:endParaRPr lang="en-US" sz="2400" dirty="0"/>
          </a:p>
          <a:p>
            <a:pPr marL="574675" lvl="2" indent="0" eaLnBrk="1" hangingPunct="1">
              <a:buNone/>
            </a:pPr>
            <a:endParaRPr lang="en-US" altLang="en-US" sz="2200" dirty="0"/>
          </a:p>
          <a:p>
            <a:pPr marL="574675" lvl="2" indent="0" eaLnBrk="1" hangingPunct="1">
              <a:buNone/>
            </a:pPr>
            <a:endParaRPr lang="en-US" altLang="en-US" sz="2200" dirty="0"/>
          </a:p>
          <a:p>
            <a:pPr marL="574675" lvl="2" indent="0" eaLnBrk="1" hangingPunct="1">
              <a:buNone/>
            </a:pPr>
            <a:endParaRPr lang="en-US" altLang="en-US" sz="2200" dirty="0" smtClean="0"/>
          </a:p>
          <a:p>
            <a:pPr marL="574675" lvl="2" indent="0" eaLnBrk="1" hangingPunct="1">
              <a:buNone/>
            </a:pPr>
            <a:endParaRPr lang="en-US" altLang="en-US" sz="2200" dirty="0" smtClean="0"/>
          </a:p>
          <a:p>
            <a:pPr marL="574675" lvl="2" indent="0" eaLnBrk="1" hangingPunct="1">
              <a:buNone/>
            </a:pPr>
            <a:endParaRPr lang="en-US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05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dirty="0" smtClean="0"/>
              <a:t>Examples of </a:t>
            </a:r>
            <a:r>
              <a:rPr lang="en-US" dirty="0" smtClean="0"/>
              <a:t>Impactful</a:t>
            </a:r>
            <a:r>
              <a:rPr lang="en-US" dirty="0" smtClean="0"/>
              <a:t> </a:t>
            </a:r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219200"/>
            <a:ext cx="9829800" cy="6019800"/>
          </a:xfrm>
        </p:spPr>
        <p:txBody>
          <a:bodyPr/>
          <a:lstStyle/>
          <a:p>
            <a:pPr marL="1320800" lvl="1" indent="-347663" eaLnBrk="1" hangingPunct="1"/>
            <a:r>
              <a:rPr lang="en-US" sz="2400" dirty="0"/>
              <a:t>Board </a:t>
            </a:r>
            <a:r>
              <a:rPr lang="en-US" sz="2400" dirty="0" smtClean="0"/>
              <a:t>member </a:t>
            </a:r>
            <a:r>
              <a:rPr lang="en-US" sz="2400" dirty="0"/>
              <a:t>of a faith-based CDC located in East Los Angeles providing community services, small business training and financial empowerment to community </a:t>
            </a:r>
            <a:r>
              <a:rPr lang="en-US" sz="2400" dirty="0" smtClean="0"/>
              <a:t>members</a:t>
            </a:r>
            <a:endParaRPr lang="en-US" sz="2400" dirty="0" smtClean="0"/>
          </a:p>
          <a:p>
            <a:pPr marL="1320800" lvl="1" indent="-347663" eaLnBrk="1" hangingPunct="1"/>
            <a:r>
              <a:rPr lang="en-US" sz="2400" dirty="0" smtClean="0"/>
              <a:t>Developed </a:t>
            </a:r>
            <a:r>
              <a:rPr lang="en-US" sz="2400" dirty="0" smtClean="0"/>
              <a:t>an Employment Readiness Program for jobseekers to acquire critical skills, resources and confidence to obtain and retain living wage jobs.</a:t>
            </a:r>
            <a:endParaRPr lang="en-US" sz="2400" dirty="0"/>
          </a:p>
          <a:p>
            <a:pPr marL="1320800" lvl="2" indent="-347663" eaLnBrk="1" hangingPunct="1">
              <a:buFont typeface="Wingdings" panose="05000000000000000000" pitchFamily="2" charset="2"/>
              <a:buChar char="§"/>
            </a:pPr>
            <a:r>
              <a:rPr lang="en-US" sz="2400" dirty="0" smtClean="0"/>
              <a:t>Created </a:t>
            </a:r>
            <a:r>
              <a:rPr lang="en-US" sz="2400" dirty="0" smtClean="0"/>
              <a:t>a Workplace Mentoring Program where CBB associates partnered with high school youth for 13 weeks providing financial literacy and other soft skills preparing them for college/career.</a:t>
            </a:r>
          </a:p>
          <a:p>
            <a:pPr marL="1311275" lvl="3" indent="-349250" eaLnBrk="1" hangingPunct="1">
              <a:buFont typeface="Wingdings" panose="05000000000000000000" pitchFamily="2" charset="2"/>
              <a:buChar char="§"/>
            </a:pPr>
            <a:r>
              <a:rPr lang="en-US" sz="2400" dirty="0" smtClean="0"/>
              <a:t>Developed the Resilient Leaders Non-Profit Capacity Building Program in partnership with USC to providing leadership and organizational development training to non-profit leaders</a:t>
            </a:r>
          </a:p>
          <a:p>
            <a:pPr marL="973138" lvl="2" indent="-34925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800100" lvl="1" eaLnBrk="1" hangingPunct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27013" lvl="1" indent="0" eaLnBrk="1" hangingPunct="1">
              <a:buNone/>
            </a:pPr>
            <a:endParaRPr lang="en-US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00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Flexible Enough to Pivot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Prepare for the unexpected. The COVID-19 Pandemic took the Nation by storm. Citizens Business Bank took immediate action to serve communities and small businesses in need.</a:t>
            </a:r>
          </a:p>
          <a:p>
            <a:endParaRPr lang="en-US" dirty="0" smtClean="0"/>
          </a:p>
          <a:p>
            <a:r>
              <a:rPr lang="en-US" dirty="0" smtClean="0"/>
              <a:t>▪	Community Needs Assessment Survey addressing COVID-19 needs was distributed to 75 community organizations. The results helped to shape the direction of our CRA Plan.</a:t>
            </a:r>
            <a:endParaRPr lang="en-US" dirty="0"/>
          </a:p>
          <a:p>
            <a:r>
              <a:rPr lang="en-US" dirty="0" smtClean="0"/>
              <a:t>▪	Swift response was taken to approve and deploy charitable contributions targeting COVID-19 assistance.</a:t>
            </a:r>
          </a:p>
          <a:p>
            <a:r>
              <a:rPr lang="en-US" dirty="0" smtClean="0"/>
              <a:t>▪	Payroll </a:t>
            </a:r>
            <a:r>
              <a:rPr lang="en-US" dirty="0"/>
              <a:t>Protection Program (PPP) was </a:t>
            </a:r>
            <a:r>
              <a:rPr lang="en-US" dirty="0" smtClean="0"/>
              <a:t>launched </a:t>
            </a:r>
            <a:r>
              <a:rPr lang="en-US" dirty="0"/>
              <a:t>to assist </a:t>
            </a:r>
            <a:r>
              <a:rPr lang="en-US" dirty="0" smtClean="0"/>
              <a:t>thousands of clients secure funds.</a:t>
            </a:r>
            <a:endParaRPr lang="en-US" dirty="0"/>
          </a:p>
          <a:p>
            <a:r>
              <a:rPr lang="en-US" dirty="0" smtClean="0"/>
              <a:t>▪	Virtual Volunteer Programs were created to support social-distancing.</a:t>
            </a:r>
          </a:p>
        </p:txBody>
      </p:sp>
    </p:spTree>
    <p:extLst>
      <p:ext uri="{BB962C8B-B14F-4D97-AF65-F5344CB8AC3E}">
        <p14:creationId xmlns:p14="http://schemas.microsoft.com/office/powerpoint/2010/main" val="2121483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Page - Internal Presentation">
  <a:themeElements>
    <a:clrScheme name="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Title Page - Internal Presentatio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9CB75DA7C3249B6A7079BCEAF85CB" ma:contentTypeVersion="0" ma:contentTypeDescription="Create a new document." ma:contentTypeScope="" ma:versionID="12bbd57c017951f25edbdb503afe75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EA2258-29E2-47D6-BE2C-929E4359A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34272A-AF74-4FD5-B589-07C7FC37D30A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F2A4802-AC60-47EE-A53E-CA003D3500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892</Words>
  <Application>Microsoft Office PowerPoint</Application>
  <PresentationFormat>Custom</PresentationFormat>
  <Paragraphs>105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Unicode MS</vt:lpstr>
      <vt:lpstr>Calibri</vt:lpstr>
      <vt:lpstr>Century Gothic</vt:lpstr>
      <vt:lpstr>Franklin Gothic Medium</vt:lpstr>
      <vt:lpstr>Georgia</vt:lpstr>
      <vt:lpstr>Segoe UI</vt:lpstr>
      <vt:lpstr>Times New Roman</vt:lpstr>
      <vt:lpstr>Wingdings</vt:lpstr>
      <vt:lpstr>Title Page - Internal Presentation</vt:lpstr>
      <vt:lpstr>Demystifying CRA : Leveraging Banking Partnerships</vt:lpstr>
      <vt:lpstr>What Will We Cover Today?</vt:lpstr>
      <vt:lpstr>What is CRA?</vt:lpstr>
      <vt:lpstr>Why is CRA Important?</vt:lpstr>
      <vt:lpstr>How is CRA Measured?</vt:lpstr>
      <vt:lpstr>Community Development Purpose </vt:lpstr>
      <vt:lpstr>What Banks Are Looking For … It’s More Than Philanthropy</vt:lpstr>
      <vt:lpstr>Examples of Impactful Partnerships</vt:lpstr>
      <vt:lpstr>Be Flexible Enough to Pivot</vt:lpstr>
      <vt:lpstr>Essentials of Leveraging Bank Partnerships</vt:lpstr>
      <vt:lpstr>Risk Management Division  Victor M. Ramirez | Vice President, CRA Officer P 909.483.7291| C 909.294.0320 vmramirez2@cbbank.com   Cesar Trelles I Vice President, Community Development Officer P 310.436.3486  ctrelles@cbbank.com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1601-01-01T00:00:00Z</dcterms:created>
  <dcterms:modified xsi:type="dcterms:W3CDTF">2021-11-16T18:51:38Z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0x0101005C29CB75DA7C3249B6A7079BCEAF85CB</vt:lpwstr>
  </property>
</Properties>
</file>