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265" r:id="rId3"/>
    <p:sldId id="275" r:id="rId4"/>
    <p:sldId id="264" r:id="rId5"/>
    <p:sldId id="258" r:id="rId6"/>
    <p:sldId id="272" r:id="rId7"/>
    <p:sldId id="266" r:id="rId8"/>
    <p:sldId id="268" r:id="rId9"/>
    <p:sldId id="276" r:id="rId10"/>
    <p:sldId id="277" r:id="rId11"/>
    <p:sldId id="278" r:id="rId12"/>
    <p:sldId id="279" r:id="rId13"/>
    <p:sldId id="274" r:id="rId14"/>
    <p:sldId id="259" r:id="rId15"/>
  </p:sldIdLst>
  <p:sldSz cx="12192000" cy="6858000"/>
  <p:notesSz cx="7010400" cy="9296400"/>
  <p:embeddedFontLst>
    <p:embeddedFont>
      <p:font typeface="Europa-Regular" panose="02000000000000000000" charset="0"/>
      <p:regular r:id="rId18"/>
      <p:italic r:id="rId19"/>
    </p:embeddedFont>
    <p:embeddedFont>
      <p:font typeface="Europa-Light" panose="02000000000000000000" charset="0"/>
      <p:regular r:id="rId20"/>
      <p:italic r:id="rId21"/>
    </p:embeddedFont>
    <p:embeddedFont>
      <p:font typeface="Calibri Light" panose="020F0302020204030204" pitchFamily="34" charset="0"/>
      <p:regular r:id="rId22"/>
      <p:italic r:id="rId23"/>
    </p:embeddedFont>
    <p:embeddedFont>
      <p:font typeface="Europa-Bold" panose="02000000000000000000" charset="0"/>
      <p:bold r:id="rId24"/>
      <p:boldItalic r:id="rId25"/>
    </p:embeddedFont>
    <p:embeddedFont>
      <p:font typeface="Montserrat" panose="020B0604020202020204" charset="0"/>
      <p:regular r:id="rId26"/>
      <p:bold r:id="rId27"/>
      <p:italic r:id="rId28"/>
      <p:boldItalic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744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576" userDrawn="1">
          <p15:clr>
            <a:srgbClr val="A4A3A4"/>
          </p15:clr>
        </p15:guide>
        <p15:guide id="4" pos="600" userDrawn="1">
          <p15:clr>
            <a:srgbClr val="A4A3A4"/>
          </p15:clr>
        </p15:guide>
        <p15:guide id="5" pos="705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89C5"/>
    <a:srgbClr val="E4605D"/>
    <a:srgbClr val="FDB83C"/>
    <a:srgbClr val="4F78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06" autoAdjust="0"/>
    <p:restoredTop sz="79977" autoAdjust="0"/>
  </p:normalViewPr>
  <p:slideViewPr>
    <p:cSldViewPr snapToGrid="0">
      <p:cViewPr varScale="1">
        <p:scale>
          <a:sx n="89" d="100"/>
          <a:sy n="89" d="100"/>
        </p:scale>
        <p:origin x="1236" y="90"/>
      </p:cViewPr>
      <p:guideLst>
        <p:guide orient="horz" pos="3744"/>
        <p:guide pos="3840"/>
        <p:guide orient="horz" pos="576"/>
        <p:guide pos="600"/>
        <p:guide pos="70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A7CC1D0-78A6-45E4-BA49-36AFC3055B1F}" type="doc">
      <dgm:prSet loTypeId="urn:microsoft.com/office/officeart/2011/layout/Circle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38A52AD-7AB1-4BA5-AFE1-4B036C0EC902}">
      <dgm:prSet phldrT="[Text]"/>
      <dgm:spPr/>
      <dgm:t>
        <a:bodyPr/>
        <a:lstStyle/>
        <a:p>
          <a:endParaRPr lang="en-US" dirty="0" smtClean="0"/>
        </a:p>
        <a:p>
          <a:endParaRPr lang="en-US" dirty="0"/>
        </a:p>
      </dgm:t>
    </dgm:pt>
    <dgm:pt modelId="{B29DEF43-250D-41C3-9A03-ECAE285DA31D}" type="parTrans" cxnId="{B17B9CA3-9864-4371-8A18-AC2489FEDD8D}">
      <dgm:prSet/>
      <dgm:spPr/>
      <dgm:t>
        <a:bodyPr/>
        <a:lstStyle/>
        <a:p>
          <a:endParaRPr lang="en-US"/>
        </a:p>
      </dgm:t>
    </dgm:pt>
    <dgm:pt modelId="{C1ED09CE-0AB6-4C4B-8337-ADCD6B449EF4}" type="sibTrans" cxnId="{B17B9CA3-9864-4371-8A18-AC2489FEDD8D}">
      <dgm:prSet/>
      <dgm:spPr/>
      <dgm:t>
        <a:bodyPr/>
        <a:lstStyle/>
        <a:p>
          <a:endParaRPr lang="en-US"/>
        </a:p>
      </dgm:t>
    </dgm:pt>
    <dgm:pt modelId="{26B2D19B-6C8B-43AA-A003-C110B5D8C5A7}">
      <dgm:prSet phldrT="[Text]"/>
      <dgm:spPr/>
      <dgm:t>
        <a:bodyPr/>
        <a:lstStyle/>
        <a:p>
          <a:endParaRPr lang="en-US" dirty="0"/>
        </a:p>
      </dgm:t>
    </dgm:pt>
    <dgm:pt modelId="{8A31B6CD-7E84-4134-8402-6720EE0B2F4F}" type="parTrans" cxnId="{F46A7347-496C-447E-90AD-03F51AFC92B4}">
      <dgm:prSet/>
      <dgm:spPr/>
      <dgm:t>
        <a:bodyPr/>
        <a:lstStyle/>
        <a:p>
          <a:endParaRPr lang="en-US"/>
        </a:p>
      </dgm:t>
    </dgm:pt>
    <dgm:pt modelId="{7006E6A3-2395-4AD0-ABB2-03A44106E5F2}" type="sibTrans" cxnId="{F46A7347-496C-447E-90AD-03F51AFC92B4}">
      <dgm:prSet/>
      <dgm:spPr/>
      <dgm:t>
        <a:bodyPr/>
        <a:lstStyle/>
        <a:p>
          <a:endParaRPr lang="en-US"/>
        </a:p>
      </dgm:t>
    </dgm:pt>
    <dgm:pt modelId="{3B4D55CB-6AFF-45F3-911D-65EAC61BDB66}">
      <dgm:prSet phldrT="[Text]"/>
      <dgm:spPr/>
      <dgm:t>
        <a:bodyPr/>
        <a:lstStyle/>
        <a:p>
          <a:endParaRPr lang="en-US" dirty="0"/>
        </a:p>
      </dgm:t>
    </dgm:pt>
    <dgm:pt modelId="{6DF5AC59-DB69-46DD-9733-1AA45312C7EB}" type="parTrans" cxnId="{CC559769-A569-4987-837B-DB0B6D0D637C}">
      <dgm:prSet/>
      <dgm:spPr/>
      <dgm:t>
        <a:bodyPr/>
        <a:lstStyle/>
        <a:p>
          <a:endParaRPr lang="en-US"/>
        </a:p>
      </dgm:t>
    </dgm:pt>
    <dgm:pt modelId="{D8118603-F11F-4D28-A8A1-480E2174E3FD}" type="sibTrans" cxnId="{CC559769-A569-4987-837B-DB0B6D0D637C}">
      <dgm:prSet/>
      <dgm:spPr/>
      <dgm:t>
        <a:bodyPr/>
        <a:lstStyle/>
        <a:p>
          <a:endParaRPr lang="en-US"/>
        </a:p>
      </dgm:t>
    </dgm:pt>
    <dgm:pt modelId="{9E43C114-DF30-4391-BA7F-32CFC3524F05}" type="pres">
      <dgm:prSet presAssocID="{4A7CC1D0-78A6-45E4-BA49-36AFC3055B1F}" presName="Name0" presStyleCnt="0">
        <dgm:presLayoutVars>
          <dgm:chMax val="11"/>
          <dgm:chPref val="11"/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F44BD187-F4E2-4533-A5C6-520FBEC16F8E}" type="pres">
      <dgm:prSet presAssocID="{3B4D55CB-6AFF-45F3-911D-65EAC61BDB66}" presName="Accent3" presStyleCnt="0"/>
      <dgm:spPr/>
    </dgm:pt>
    <dgm:pt modelId="{1720A602-C566-46A9-BA3B-BA05B1203C58}" type="pres">
      <dgm:prSet presAssocID="{3B4D55CB-6AFF-45F3-911D-65EAC61BDB66}" presName="Accent" presStyleLbl="node1" presStyleIdx="0" presStyleCnt="3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n-US"/>
        </a:p>
      </dgm:t>
    </dgm:pt>
    <dgm:pt modelId="{B29B455A-0EC0-4A0B-8EB2-65E94A39A345}" type="pres">
      <dgm:prSet presAssocID="{3B4D55CB-6AFF-45F3-911D-65EAC61BDB66}" presName="ParentBackground3" presStyleCnt="0"/>
      <dgm:spPr/>
    </dgm:pt>
    <dgm:pt modelId="{CD58E878-907B-4962-8770-ECDB380C2BF3}" type="pres">
      <dgm:prSet presAssocID="{3B4D55CB-6AFF-45F3-911D-65EAC61BDB66}" presName="ParentBackground" presStyleLbl="fgAcc1" presStyleIdx="0" presStyleCnt="3"/>
      <dgm:spPr/>
      <dgm:t>
        <a:bodyPr/>
        <a:lstStyle/>
        <a:p>
          <a:endParaRPr lang="en-US"/>
        </a:p>
      </dgm:t>
    </dgm:pt>
    <dgm:pt modelId="{882AED45-5372-49D5-B43F-C6BAE9B60039}" type="pres">
      <dgm:prSet presAssocID="{3B4D55CB-6AFF-45F3-911D-65EAC61BDB66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4DF6A4-40CA-4AAE-9C63-26982A5D898F}" type="pres">
      <dgm:prSet presAssocID="{26B2D19B-6C8B-43AA-A003-C110B5D8C5A7}" presName="Accent2" presStyleCnt="0"/>
      <dgm:spPr/>
    </dgm:pt>
    <dgm:pt modelId="{F8DC8BE7-5A5E-436B-93DC-D12A45169BF8}" type="pres">
      <dgm:prSet presAssocID="{26B2D19B-6C8B-43AA-A003-C110B5D8C5A7}" presName="Accent" presStyleLbl="node1" presStyleIdx="1" presStyleCnt="3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n-US"/>
        </a:p>
      </dgm:t>
    </dgm:pt>
    <dgm:pt modelId="{2B0F8E84-939D-46B5-830C-84F7B0C0CA13}" type="pres">
      <dgm:prSet presAssocID="{26B2D19B-6C8B-43AA-A003-C110B5D8C5A7}" presName="ParentBackground2" presStyleCnt="0"/>
      <dgm:spPr/>
    </dgm:pt>
    <dgm:pt modelId="{66C43B78-C99D-4165-B5FA-22742BE42DCF}" type="pres">
      <dgm:prSet presAssocID="{26B2D19B-6C8B-43AA-A003-C110B5D8C5A7}" presName="ParentBackground" presStyleLbl="fgAcc1" presStyleIdx="1" presStyleCnt="3"/>
      <dgm:spPr/>
      <dgm:t>
        <a:bodyPr/>
        <a:lstStyle/>
        <a:p>
          <a:endParaRPr lang="en-US"/>
        </a:p>
      </dgm:t>
    </dgm:pt>
    <dgm:pt modelId="{D4279713-712D-4C1D-9153-E20D5DC6F013}" type="pres">
      <dgm:prSet presAssocID="{26B2D19B-6C8B-43AA-A003-C110B5D8C5A7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DED61C-1329-471E-9635-25583F53DD35}" type="pres">
      <dgm:prSet presAssocID="{B38A52AD-7AB1-4BA5-AFE1-4B036C0EC902}" presName="Accent1" presStyleCnt="0"/>
      <dgm:spPr/>
    </dgm:pt>
    <dgm:pt modelId="{50956B5D-3AED-4576-95CC-E35A9E3D4D59}" type="pres">
      <dgm:prSet presAssocID="{B38A52AD-7AB1-4BA5-AFE1-4B036C0EC902}" presName="Accent" presStyleLbl="node1" presStyleIdx="2" presStyleCnt="3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n-US"/>
        </a:p>
      </dgm:t>
    </dgm:pt>
    <dgm:pt modelId="{0A34AEBA-F25B-43CB-BA82-DD79BFC796C2}" type="pres">
      <dgm:prSet presAssocID="{B38A52AD-7AB1-4BA5-AFE1-4B036C0EC902}" presName="ParentBackground1" presStyleCnt="0"/>
      <dgm:spPr/>
    </dgm:pt>
    <dgm:pt modelId="{9D256186-ECB8-4613-A8B0-8C84A5A541FF}" type="pres">
      <dgm:prSet presAssocID="{B38A52AD-7AB1-4BA5-AFE1-4B036C0EC902}" presName="ParentBackground" presStyleLbl="fgAcc1" presStyleIdx="2" presStyleCnt="3"/>
      <dgm:spPr/>
      <dgm:t>
        <a:bodyPr/>
        <a:lstStyle/>
        <a:p>
          <a:endParaRPr lang="en-US"/>
        </a:p>
      </dgm:t>
    </dgm:pt>
    <dgm:pt modelId="{394941F9-B5FB-4E67-BAE6-CD8DF4B45C9A}" type="pres">
      <dgm:prSet presAssocID="{B38A52AD-7AB1-4BA5-AFE1-4B036C0EC902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17B9CA3-9864-4371-8A18-AC2489FEDD8D}" srcId="{4A7CC1D0-78A6-45E4-BA49-36AFC3055B1F}" destId="{B38A52AD-7AB1-4BA5-AFE1-4B036C0EC902}" srcOrd="0" destOrd="0" parTransId="{B29DEF43-250D-41C3-9A03-ECAE285DA31D}" sibTransId="{C1ED09CE-0AB6-4C4B-8337-ADCD6B449EF4}"/>
    <dgm:cxn modelId="{0841897F-A51A-4342-ADBE-32BD59EB3C08}" type="presOf" srcId="{26B2D19B-6C8B-43AA-A003-C110B5D8C5A7}" destId="{66C43B78-C99D-4165-B5FA-22742BE42DCF}" srcOrd="0" destOrd="0" presId="urn:microsoft.com/office/officeart/2011/layout/CircleProcess"/>
    <dgm:cxn modelId="{953F9CB7-C340-499C-835B-5137147E206A}" type="presOf" srcId="{4A7CC1D0-78A6-45E4-BA49-36AFC3055B1F}" destId="{9E43C114-DF30-4391-BA7F-32CFC3524F05}" srcOrd="0" destOrd="0" presId="urn:microsoft.com/office/officeart/2011/layout/CircleProcess"/>
    <dgm:cxn modelId="{BE88A23F-4334-420D-B2C1-40B0E73F3296}" type="presOf" srcId="{3B4D55CB-6AFF-45F3-911D-65EAC61BDB66}" destId="{CD58E878-907B-4962-8770-ECDB380C2BF3}" srcOrd="0" destOrd="0" presId="urn:microsoft.com/office/officeart/2011/layout/CircleProcess"/>
    <dgm:cxn modelId="{AE4808B9-DD41-4AEF-8035-09A55C70FBB1}" type="presOf" srcId="{3B4D55CB-6AFF-45F3-911D-65EAC61BDB66}" destId="{882AED45-5372-49D5-B43F-C6BAE9B60039}" srcOrd="1" destOrd="0" presId="urn:microsoft.com/office/officeart/2011/layout/CircleProcess"/>
    <dgm:cxn modelId="{FB9D3881-BBFE-4AC1-A7B4-5E3B2F4A6774}" type="presOf" srcId="{B38A52AD-7AB1-4BA5-AFE1-4B036C0EC902}" destId="{394941F9-B5FB-4E67-BAE6-CD8DF4B45C9A}" srcOrd="1" destOrd="0" presId="urn:microsoft.com/office/officeart/2011/layout/CircleProcess"/>
    <dgm:cxn modelId="{CC559769-A569-4987-837B-DB0B6D0D637C}" srcId="{4A7CC1D0-78A6-45E4-BA49-36AFC3055B1F}" destId="{3B4D55CB-6AFF-45F3-911D-65EAC61BDB66}" srcOrd="2" destOrd="0" parTransId="{6DF5AC59-DB69-46DD-9733-1AA45312C7EB}" sibTransId="{D8118603-F11F-4D28-A8A1-480E2174E3FD}"/>
    <dgm:cxn modelId="{F46A7347-496C-447E-90AD-03F51AFC92B4}" srcId="{4A7CC1D0-78A6-45E4-BA49-36AFC3055B1F}" destId="{26B2D19B-6C8B-43AA-A003-C110B5D8C5A7}" srcOrd="1" destOrd="0" parTransId="{8A31B6CD-7E84-4134-8402-6720EE0B2F4F}" sibTransId="{7006E6A3-2395-4AD0-ABB2-03A44106E5F2}"/>
    <dgm:cxn modelId="{AF1B8D95-AE41-4411-8299-8567DE893CC0}" type="presOf" srcId="{B38A52AD-7AB1-4BA5-AFE1-4B036C0EC902}" destId="{9D256186-ECB8-4613-A8B0-8C84A5A541FF}" srcOrd="0" destOrd="0" presId="urn:microsoft.com/office/officeart/2011/layout/CircleProcess"/>
    <dgm:cxn modelId="{81EDE8CA-7D96-47DD-B26B-E710555E3CAE}" type="presOf" srcId="{26B2D19B-6C8B-43AA-A003-C110B5D8C5A7}" destId="{D4279713-712D-4C1D-9153-E20D5DC6F013}" srcOrd="1" destOrd="0" presId="urn:microsoft.com/office/officeart/2011/layout/CircleProcess"/>
    <dgm:cxn modelId="{4CFE09FD-31BF-42D6-A7C0-EAFF32FA7C6D}" type="presParOf" srcId="{9E43C114-DF30-4391-BA7F-32CFC3524F05}" destId="{F44BD187-F4E2-4533-A5C6-520FBEC16F8E}" srcOrd="0" destOrd="0" presId="urn:microsoft.com/office/officeart/2011/layout/CircleProcess"/>
    <dgm:cxn modelId="{4DC967D2-260F-4118-92EF-24EC3D9E2CDF}" type="presParOf" srcId="{F44BD187-F4E2-4533-A5C6-520FBEC16F8E}" destId="{1720A602-C566-46A9-BA3B-BA05B1203C58}" srcOrd="0" destOrd="0" presId="urn:microsoft.com/office/officeart/2011/layout/CircleProcess"/>
    <dgm:cxn modelId="{679E079E-68FB-4F5A-8C90-1EB822598AE0}" type="presParOf" srcId="{9E43C114-DF30-4391-BA7F-32CFC3524F05}" destId="{B29B455A-0EC0-4A0B-8EB2-65E94A39A345}" srcOrd="1" destOrd="0" presId="urn:microsoft.com/office/officeart/2011/layout/CircleProcess"/>
    <dgm:cxn modelId="{B6164515-ECB7-40F2-8A11-77DCE5B1FA49}" type="presParOf" srcId="{B29B455A-0EC0-4A0B-8EB2-65E94A39A345}" destId="{CD58E878-907B-4962-8770-ECDB380C2BF3}" srcOrd="0" destOrd="0" presId="urn:microsoft.com/office/officeart/2011/layout/CircleProcess"/>
    <dgm:cxn modelId="{17CC1DDC-AD0A-42E7-BC43-CE8C87F6369B}" type="presParOf" srcId="{9E43C114-DF30-4391-BA7F-32CFC3524F05}" destId="{882AED45-5372-49D5-B43F-C6BAE9B60039}" srcOrd="2" destOrd="0" presId="urn:microsoft.com/office/officeart/2011/layout/CircleProcess"/>
    <dgm:cxn modelId="{04D87C16-DCB7-45B3-BF76-248111E13541}" type="presParOf" srcId="{9E43C114-DF30-4391-BA7F-32CFC3524F05}" destId="{754DF6A4-40CA-4AAE-9C63-26982A5D898F}" srcOrd="3" destOrd="0" presId="urn:microsoft.com/office/officeart/2011/layout/CircleProcess"/>
    <dgm:cxn modelId="{701AE0C2-147E-456B-BA24-C4B9556F61CA}" type="presParOf" srcId="{754DF6A4-40CA-4AAE-9C63-26982A5D898F}" destId="{F8DC8BE7-5A5E-436B-93DC-D12A45169BF8}" srcOrd="0" destOrd="0" presId="urn:microsoft.com/office/officeart/2011/layout/CircleProcess"/>
    <dgm:cxn modelId="{B6CEA7E0-B64E-4F2D-9B1A-00604E3A7D7C}" type="presParOf" srcId="{9E43C114-DF30-4391-BA7F-32CFC3524F05}" destId="{2B0F8E84-939D-46B5-830C-84F7B0C0CA13}" srcOrd="4" destOrd="0" presId="urn:microsoft.com/office/officeart/2011/layout/CircleProcess"/>
    <dgm:cxn modelId="{FF255A5A-B6A3-4ED7-AEEA-BEF2D812DA72}" type="presParOf" srcId="{2B0F8E84-939D-46B5-830C-84F7B0C0CA13}" destId="{66C43B78-C99D-4165-B5FA-22742BE42DCF}" srcOrd="0" destOrd="0" presId="urn:microsoft.com/office/officeart/2011/layout/CircleProcess"/>
    <dgm:cxn modelId="{70002E86-4739-431A-92E4-9AD876590ED9}" type="presParOf" srcId="{9E43C114-DF30-4391-BA7F-32CFC3524F05}" destId="{D4279713-712D-4C1D-9153-E20D5DC6F013}" srcOrd="5" destOrd="0" presId="urn:microsoft.com/office/officeart/2011/layout/CircleProcess"/>
    <dgm:cxn modelId="{581A9AE8-9EAF-4D3D-849E-B90103B6EC98}" type="presParOf" srcId="{9E43C114-DF30-4391-BA7F-32CFC3524F05}" destId="{88DED61C-1329-471E-9635-25583F53DD35}" srcOrd="6" destOrd="0" presId="urn:microsoft.com/office/officeart/2011/layout/CircleProcess"/>
    <dgm:cxn modelId="{831D8E05-466F-4ACD-9891-946F5138D437}" type="presParOf" srcId="{88DED61C-1329-471E-9635-25583F53DD35}" destId="{50956B5D-3AED-4576-95CC-E35A9E3D4D59}" srcOrd="0" destOrd="0" presId="urn:microsoft.com/office/officeart/2011/layout/CircleProcess"/>
    <dgm:cxn modelId="{8BD78382-35C8-459F-A97E-9BAC0C816F96}" type="presParOf" srcId="{9E43C114-DF30-4391-BA7F-32CFC3524F05}" destId="{0A34AEBA-F25B-43CB-BA82-DD79BFC796C2}" srcOrd="7" destOrd="0" presId="urn:microsoft.com/office/officeart/2011/layout/CircleProcess"/>
    <dgm:cxn modelId="{99BC3F10-1514-4BF7-B56F-C792D79346BB}" type="presParOf" srcId="{0A34AEBA-F25B-43CB-BA82-DD79BFC796C2}" destId="{9D256186-ECB8-4613-A8B0-8C84A5A541FF}" srcOrd="0" destOrd="0" presId="urn:microsoft.com/office/officeart/2011/layout/CircleProcess"/>
    <dgm:cxn modelId="{67A46BC7-AD30-4ACB-BF0D-60C5D1BBFBFD}" type="presParOf" srcId="{9E43C114-DF30-4391-BA7F-32CFC3524F05}" destId="{394941F9-B5FB-4E67-BAE6-CD8DF4B45C9A}" srcOrd="8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A7CC1D0-78A6-45E4-BA49-36AFC3055B1F}" type="doc">
      <dgm:prSet loTypeId="urn:microsoft.com/office/officeart/2011/layout/Circle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38A52AD-7AB1-4BA5-AFE1-4B036C0EC902}">
      <dgm:prSet phldrT="[Text]"/>
      <dgm:spPr/>
      <dgm:t>
        <a:bodyPr/>
        <a:lstStyle/>
        <a:p>
          <a:endParaRPr lang="en-US" dirty="0" smtClean="0"/>
        </a:p>
        <a:p>
          <a:endParaRPr lang="en-US" dirty="0"/>
        </a:p>
      </dgm:t>
    </dgm:pt>
    <dgm:pt modelId="{B29DEF43-250D-41C3-9A03-ECAE285DA31D}" type="parTrans" cxnId="{B17B9CA3-9864-4371-8A18-AC2489FEDD8D}">
      <dgm:prSet/>
      <dgm:spPr/>
      <dgm:t>
        <a:bodyPr/>
        <a:lstStyle/>
        <a:p>
          <a:endParaRPr lang="en-US"/>
        </a:p>
      </dgm:t>
    </dgm:pt>
    <dgm:pt modelId="{C1ED09CE-0AB6-4C4B-8337-ADCD6B449EF4}" type="sibTrans" cxnId="{B17B9CA3-9864-4371-8A18-AC2489FEDD8D}">
      <dgm:prSet/>
      <dgm:spPr/>
      <dgm:t>
        <a:bodyPr/>
        <a:lstStyle/>
        <a:p>
          <a:endParaRPr lang="en-US"/>
        </a:p>
      </dgm:t>
    </dgm:pt>
    <dgm:pt modelId="{26B2D19B-6C8B-43AA-A003-C110B5D8C5A7}">
      <dgm:prSet phldrT="[Text]"/>
      <dgm:spPr/>
      <dgm:t>
        <a:bodyPr/>
        <a:lstStyle/>
        <a:p>
          <a:endParaRPr lang="en-US" dirty="0"/>
        </a:p>
      </dgm:t>
    </dgm:pt>
    <dgm:pt modelId="{8A31B6CD-7E84-4134-8402-6720EE0B2F4F}" type="parTrans" cxnId="{F46A7347-496C-447E-90AD-03F51AFC92B4}">
      <dgm:prSet/>
      <dgm:spPr/>
      <dgm:t>
        <a:bodyPr/>
        <a:lstStyle/>
        <a:p>
          <a:endParaRPr lang="en-US"/>
        </a:p>
      </dgm:t>
    </dgm:pt>
    <dgm:pt modelId="{7006E6A3-2395-4AD0-ABB2-03A44106E5F2}" type="sibTrans" cxnId="{F46A7347-496C-447E-90AD-03F51AFC92B4}">
      <dgm:prSet/>
      <dgm:spPr/>
      <dgm:t>
        <a:bodyPr/>
        <a:lstStyle/>
        <a:p>
          <a:endParaRPr lang="en-US"/>
        </a:p>
      </dgm:t>
    </dgm:pt>
    <dgm:pt modelId="{3B4D55CB-6AFF-45F3-911D-65EAC61BDB66}">
      <dgm:prSet phldrT="[Text]"/>
      <dgm:spPr/>
      <dgm:t>
        <a:bodyPr/>
        <a:lstStyle/>
        <a:p>
          <a:endParaRPr lang="en-US" dirty="0"/>
        </a:p>
      </dgm:t>
    </dgm:pt>
    <dgm:pt modelId="{6DF5AC59-DB69-46DD-9733-1AA45312C7EB}" type="parTrans" cxnId="{CC559769-A569-4987-837B-DB0B6D0D637C}">
      <dgm:prSet/>
      <dgm:spPr/>
      <dgm:t>
        <a:bodyPr/>
        <a:lstStyle/>
        <a:p>
          <a:endParaRPr lang="en-US"/>
        </a:p>
      </dgm:t>
    </dgm:pt>
    <dgm:pt modelId="{D8118603-F11F-4D28-A8A1-480E2174E3FD}" type="sibTrans" cxnId="{CC559769-A569-4987-837B-DB0B6D0D637C}">
      <dgm:prSet/>
      <dgm:spPr/>
      <dgm:t>
        <a:bodyPr/>
        <a:lstStyle/>
        <a:p>
          <a:endParaRPr lang="en-US"/>
        </a:p>
      </dgm:t>
    </dgm:pt>
    <dgm:pt modelId="{9E43C114-DF30-4391-BA7F-32CFC3524F05}" type="pres">
      <dgm:prSet presAssocID="{4A7CC1D0-78A6-45E4-BA49-36AFC3055B1F}" presName="Name0" presStyleCnt="0">
        <dgm:presLayoutVars>
          <dgm:chMax val="11"/>
          <dgm:chPref val="11"/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F44BD187-F4E2-4533-A5C6-520FBEC16F8E}" type="pres">
      <dgm:prSet presAssocID="{3B4D55CB-6AFF-45F3-911D-65EAC61BDB66}" presName="Accent3" presStyleCnt="0"/>
      <dgm:spPr/>
    </dgm:pt>
    <dgm:pt modelId="{1720A602-C566-46A9-BA3B-BA05B1203C58}" type="pres">
      <dgm:prSet presAssocID="{3B4D55CB-6AFF-45F3-911D-65EAC61BDB66}" presName="Accent" presStyleLbl="node1" presStyleIdx="0" presStyleCnt="3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n-US"/>
        </a:p>
      </dgm:t>
    </dgm:pt>
    <dgm:pt modelId="{B29B455A-0EC0-4A0B-8EB2-65E94A39A345}" type="pres">
      <dgm:prSet presAssocID="{3B4D55CB-6AFF-45F3-911D-65EAC61BDB66}" presName="ParentBackground3" presStyleCnt="0"/>
      <dgm:spPr/>
    </dgm:pt>
    <dgm:pt modelId="{CD58E878-907B-4962-8770-ECDB380C2BF3}" type="pres">
      <dgm:prSet presAssocID="{3B4D55CB-6AFF-45F3-911D-65EAC61BDB66}" presName="ParentBackground" presStyleLbl="fgAcc1" presStyleIdx="0" presStyleCnt="3"/>
      <dgm:spPr/>
      <dgm:t>
        <a:bodyPr/>
        <a:lstStyle/>
        <a:p>
          <a:endParaRPr lang="en-US"/>
        </a:p>
      </dgm:t>
    </dgm:pt>
    <dgm:pt modelId="{882AED45-5372-49D5-B43F-C6BAE9B60039}" type="pres">
      <dgm:prSet presAssocID="{3B4D55CB-6AFF-45F3-911D-65EAC61BDB66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4DF6A4-40CA-4AAE-9C63-26982A5D898F}" type="pres">
      <dgm:prSet presAssocID="{26B2D19B-6C8B-43AA-A003-C110B5D8C5A7}" presName="Accent2" presStyleCnt="0"/>
      <dgm:spPr/>
    </dgm:pt>
    <dgm:pt modelId="{F8DC8BE7-5A5E-436B-93DC-D12A45169BF8}" type="pres">
      <dgm:prSet presAssocID="{26B2D19B-6C8B-43AA-A003-C110B5D8C5A7}" presName="Accent" presStyleLbl="node1" presStyleIdx="1" presStyleCnt="3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n-US"/>
        </a:p>
      </dgm:t>
    </dgm:pt>
    <dgm:pt modelId="{2B0F8E84-939D-46B5-830C-84F7B0C0CA13}" type="pres">
      <dgm:prSet presAssocID="{26B2D19B-6C8B-43AA-A003-C110B5D8C5A7}" presName="ParentBackground2" presStyleCnt="0"/>
      <dgm:spPr/>
    </dgm:pt>
    <dgm:pt modelId="{66C43B78-C99D-4165-B5FA-22742BE42DCF}" type="pres">
      <dgm:prSet presAssocID="{26B2D19B-6C8B-43AA-A003-C110B5D8C5A7}" presName="ParentBackground" presStyleLbl="fgAcc1" presStyleIdx="1" presStyleCnt="3"/>
      <dgm:spPr/>
      <dgm:t>
        <a:bodyPr/>
        <a:lstStyle/>
        <a:p>
          <a:endParaRPr lang="en-US"/>
        </a:p>
      </dgm:t>
    </dgm:pt>
    <dgm:pt modelId="{D4279713-712D-4C1D-9153-E20D5DC6F013}" type="pres">
      <dgm:prSet presAssocID="{26B2D19B-6C8B-43AA-A003-C110B5D8C5A7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DED61C-1329-471E-9635-25583F53DD35}" type="pres">
      <dgm:prSet presAssocID="{B38A52AD-7AB1-4BA5-AFE1-4B036C0EC902}" presName="Accent1" presStyleCnt="0"/>
      <dgm:spPr/>
    </dgm:pt>
    <dgm:pt modelId="{50956B5D-3AED-4576-95CC-E35A9E3D4D59}" type="pres">
      <dgm:prSet presAssocID="{B38A52AD-7AB1-4BA5-AFE1-4B036C0EC902}" presName="Accent" presStyleLbl="node1" presStyleIdx="2" presStyleCnt="3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n-US"/>
        </a:p>
      </dgm:t>
    </dgm:pt>
    <dgm:pt modelId="{0A34AEBA-F25B-43CB-BA82-DD79BFC796C2}" type="pres">
      <dgm:prSet presAssocID="{B38A52AD-7AB1-4BA5-AFE1-4B036C0EC902}" presName="ParentBackground1" presStyleCnt="0"/>
      <dgm:spPr/>
    </dgm:pt>
    <dgm:pt modelId="{9D256186-ECB8-4613-A8B0-8C84A5A541FF}" type="pres">
      <dgm:prSet presAssocID="{B38A52AD-7AB1-4BA5-AFE1-4B036C0EC902}" presName="ParentBackground" presStyleLbl="fgAcc1" presStyleIdx="2" presStyleCnt="3"/>
      <dgm:spPr/>
      <dgm:t>
        <a:bodyPr/>
        <a:lstStyle/>
        <a:p>
          <a:endParaRPr lang="en-US"/>
        </a:p>
      </dgm:t>
    </dgm:pt>
    <dgm:pt modelId="{394941F9-B5FB-4E67-BAE6-CD8DF4B45C9A}" type="pres">
      <dgm:prSet presAssocID="{B38A52AD-7AB1-4BA5-AFE1-4B036C0EC902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7E6C829-56B2-4878-B14F-CE1E26AAC894}" type="presOf" srcId="{B38A52AD-7AB1-4BA5-AFE1-4B036C0EC902}" destId="{394941F9-B5FB-4E67-BAE6-CD8DF4B45C9A}" srcOrd="1" destOrd="0" presId="urn:microsoft.com/office/officeart/2011/layout/CircleProcess"/>
    <dgm:cxn modelId="{B17B9CA3-9864-4371-8A18-AC2489FEDD8D}" srcId="{4A7CC1D0-78A6-45E4-BA49-36AFC3055B1F}" destId="{B38A52AD-7AB1-4BA5-AFE1-4B036C0EC902}" srcOrd="0" destOrd="0" parTransId="{B29DEF43-250D-41C3-9A03-ECAE285DA31D}" sibTransId="{C1ED09CE-0AB6-4C4B-8337-ADCD6B449EF4}"/>
    <dgm:cxn modelId="{CC559769-A569-4987-837B-DB0B6D0D637C}" srcId="{4A7CC1D0-78A6-45E4-BA49-36AFC3055B1F}" destId="{3B4D55CB-6AFF-45F3-911D-65EAC61BDB66}" srcOrd="2" destOrd="0" parTransId="{6DF5AC59-DB69-46DD-9733-1AA45312C7EB}" sibTransId="{D8118603-F11F-4D28-A8A1-480E2174E3FD}"/>
    <dgm:cxn modelId="{C4B226DD-5CF0-4D77-9F16-4721C556D39B}" type="presOf" srcId="{3B4D55CB-6AFF-45F3-911D-65EAC61BDB66}" destId="{882AED45-5372-49D5-B43F-C6BAE9B60039}" srcOrd="1" destOrd="0" presId="urn:microsoft.com/office/officeart/2011/layout/CircleProcess"/>
    <dgm:cxn modelId="{8857B203-05B3-4690-BBAF-53B01F5FD3E7}" type="presOf" srcId="{4A7CC1D0-78A6-45E4-BA49-36AFC3055B1F}" destId="{9E43C114-DF30-4391-BA7F-32CFC3524F05}" srcOrd="0" destOrd="0" presId="urn:microsoft.com/office/officeart/2011/layout/CircleProcess"/>
    <dgm:cxn modelId="{C11B9683-DEB3-482F-89E5-5F14B5F034B3}" type="presOf" srcId="{B38A52AD-7AB1-4BA5-AFE1-4B036C0EC902}" destId="{9D256186-ECB8-4613-A8B0-8C84A5A541FF}" srcOrd="0" destOrd="0" presId="urn:microsoft.com/office/officeart/2011/layout/CircleProcess"/>
    <dgm:cxn modelId="{AA33E58A-C130-49EC-964B-565FAFC0EE31}" type="presOf" srcId="{26B2D19B-6C8B-43AA-A003-C110B5D8C5A7}" destId="{D4279713-712D-4C1D-9153-E20D5DC6F013}" srcOrd="1" destOrd="0" presId="urn:microsoft.com/office/officeart/2011/layout/CircleProcess"/>
    <dgm:cxn modelId="{93407CFC-7E34-4776-84F6-963A8769C9DB}" type="presOf" srcId="{3B4D55CB-6AFF-45F3-911D-65EAC61BDB66}" destId="{CD58E878-907B-4962-8770-ECDB380C2BF3}" srcOrd="0" destOrd="0" presId="urn:microsoft.com/office/officeart/2011/layout/CircleProcess"/>
    <dgm:cxn modelId="{8329C970-7007-45CC-AD3F-5A988495D0D9}" type="presOf" srcId="{26B2D19B-6C8B-43AA-A003-C110B5D8C5A7}" destId="{66C43B78-C99D-4165-B5FA-22742BE42DCF}" srcOrd="0" destOrd="0" presId="urn:microsoft.com/office/officeart/2011/layout/CircleProcess"/>
    <dgm:cxn modelId="{F46A7347-496C-447E-90AD-03F51AFC92B4}" srcId="{4A7CC1D0-78A6-45E4-BA49-36AFC3055B1F}" destId="{26B2D19B-6C8B-43AA-A003-C110B5D8C5A7}" srcOrd="1" destOrd="0" parTransId="{8A31B6CD-7E84-4134-8402-6720EE0B2F4F}" sibTransId="{7006E6A3-2395-4AD0-ABB2-03A44106E5F2}"/>
    <dgm:cxn modelId="{96A6F5F6-A258-43DC-B9C2-686A8FCD1778}" type="presParOf" srcId="{9E43C114-DF30-4391-BA7F-32CFC3524F05}" destId="{F44BD187-F4E2-4533-A5C6-520FBEC16F8E}" srcOrd="0" destOrd="0" presId="urn:microsoft.com/office/officeart/2011/layout/CircleProcess"/>
    <dgm:cxn modelId="{37809EBE-A8E7-4994-A4D0-9EBA211812DF}" type="presParOf" srcId="{F44BD187-F4E2-4533-A5C6-520FBEC16F8E}" destId="{1720A602-C566-46A9-BA3B-BA05B1203C58}" srcOrd="0" destOrd="0" presId="urn:microsoft.com/office/officeart/2011/layout/CircleProcess"/>
    <dgm:cxn modelId="{8D00C72D-F5E6-4353-BB4B-E750AD52435F}" type="presParOf" srcId="{9E43C114-DF30-4391-BA7F-32CFC3524F05}" destId="{B29B455A-0EC0-4A0B-8EB2-65E94A39A345}" srcOrd="1" destOrd="0" presId="urn:microsoft.com/office/officeart/2011/layout/CircleProcess"/>
    <dgm:cxn modelId="{4AB42B8B-05D6-4423-94FE-777F95BF2208}" type="presParOf" srcId="{B29B455A-0EC0-4A0B-8EB2-65E94A39A345}" destId="{CD58E878-907B-4962-8770-ECDB380C2BF3}" srcOrd="0" destOrd="0" presId="urn:microsoft.com/office/officeart/2011/layout/CircleProcess"/>
    <dgm:cxn modelId="{50D5539D-0096-400E-A522-1100C8C539AA}" type="presParOf" srcId="{9E43C114-DF30-4391-BA7F-32CFC3524F05}" destId="{882AED45-5372-49D5-B43F-C6BAE9B60039}" srcOrd="2" destOrd="0" presId="urn:microsoft.com/office/officeart/2011/layout/CircleProcess"/>
    <dgm:cxn modelId="{30C10CBB-9ACA-45EB-818B-5BF984608238}" type="presParOf" srcId="{9E43C114-DF30-4391-BA7F-32CFC3524F05}" destId="{754DF6A4-40CA-4AAE-9C63-26982A5D898F}" srcOrd="3" destOrd="0" presId="urn:microsoft.com/office/officeart/2011/layout/CircleProcess"/>
    <dgm:cxn modelId="{2BA28B1A-C85D-4ED4-9574-14D1ADCA0AB7}" type="presParOf" srcId="{754DF6A4-40CA-4AAE-9C63-26982A5D898F}" destId="{F8DC8BE7-5A5E-436B-93DC-D12A45169BF8}" srcOrd="0" destOrd="0" presId="urn:microsoft.com/office/officeart/2011/layout/CircleProcess"/>
    <dgm:cxn modelId="{526A052B-A871-4972-91E2-EBE84A125333}" type="presParOf" srcId="{9E43C114-DF30-4391-BA7F-32CFC3524F05}" destId="{2B0F8E84-939D-46B5-830C-84F7B0C0CA13}" srcOrd="4" destOrd="0" presId="urn:microsoft.com/office/officeart/2011/layout/CircleProcess"/>
    <dgm:cxn modelId="{C79864B9-11DB-4783-90B1-6ABD2D045ED4}" type="presParOf" srcId="{2B0F8E84-939D-46B5-830C-84F7B0C0CA13}" destId="{66C43B78-C99D-4165-B5FA-22742BE42DCF}" srcOrd="0" destOrd="0" presId="urn:microsoft.com/office/officeart/2011/layout/CircleProcess"/>
    <dgm:cxn modelId="{75FFAA15-A0A5-49AA-B85A-CB2628F3E1C0}" type="presParOf" srcId="{9E43C114-DF30-4391-BA7F-32CFC3524F05}" destId="{D4279713-712D-4C1D-9153-E20D5DC6F013}" srcOrd="5" destOrd="0" presId="urn:microsoft.com/office/officeart/2011/layout/CircleProcess"/>
    <dgm:cxn modelId="{96E01674-5E4D-4425-A31D-268DA89B74C2}" type="presParOf" srcId="{9E43C114-DF30-4391-BA7F-32CFC3524F05}" destId="{88DED61C-1329-471E-9635-25583F53DD35}" srcOrd="6" destOrd="0" presId="urn:microsoft.com/office/officeart/2011/layout/CircleProcess"/>
    <dgm:cxn modelId="{0C80BC7D-3FC9-4B2C-9E34-7AD5C8490546}" type="presParOf" srcId="{88DED61C-1329-471E-9635-25583F53DD35}" destId="{50956B5D-3AED-4576-95CC-E35A9E3D4D59}" srcOrd="0" destOrd="0" presId="urn:microsoft.com/office/officeart/2011/layout/CircleProcess"/>
    <dgm:cxn modelId="{70431785-F9FF-4D32-9DC9-18AF88F5467D}" type="presParOf" srcId="{9E43C114-DF30-4391-BA7F-32CFC3524F05}" destId="{0A34AEBA-F25B-43CB-BA82-DD79BFC796C2}" srcOrd="7" destOrd="0" presId="urn:microsoft.com/office/officeart/2011/layout/CircleProcess"/>
    <dgm:cxn modelId="{EA632874-FA50-471F-B601-372BCEB181DA}" type="presParOf" srcId="{0A34AEBA-F25B-43CB-BA82-DD79BFC796C2}" destId="{9D256186-ECB8-4613-A8B0-8C84A5A541FF}" srcOrd="0" destOrd="0" presId="urn:microsoft.com/office/officeart/2011/layout/CircleProcess"/>
    <dgm:cxn modelId="{E71615CA-B406-4FBD-B07E-864072C48B15}" type="presParOf" srcId="{9E43C114-DF30-4391-BA7F-32CFC3524F05}" destId="{394941F9-B5FB-4E67-BAE6-CD8DF4B45C9A}" srcOrd="8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20A602-C566-46A9-BA3B-BA05B1203C58}">
      <dsp:nvSpPr>
        <dsp:cNvPr id="0" name=""/>
        <dsp:cNvSpPr/>
      </dsp:nvSpPr>
      <dsp:spPr>
        <a:xfrm>
          <a:off x="5625185" y="1482419"/>
          <a:ext cx="2453805" cy="2454259"/>
        </a:xfrm>
        <a:prstGeom prst="ellipse">
          <a:avLst/>
        </a:prstGeom>
        <a:gradFill rotWithShape="1">
          <a:gsLst>
            <a:gs pos="0">
              <a:schemeClr val="accent5">
                <a:satMod val="103000"/>
                <a:lumMod val="102000"/>
                <a:tint val="94000"/>
              </a:schemeClr>
            </a:gs>
            <a:gs pos="50000">
              <a:schemeClr val="accent5">
                <a:satMod val="110000"/>
                <a:lumMod val="100000"/>
                <a:shade val="100000"/>
              </a:schemeClr>
            </a:gs>
            <a:gs pos="100000">
              <a:schemeClr val="accent5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</dsp:sp>
    <dsp:sp modelId="{CD58E878-907B-4962-8770-ECDB380C2BF3}">
      <dsp:nvSpPr>
        <dsp:cNvPr id="0" name=""/>
        <dsp:cNvSpPr/>
      </dsp:nvSpPr>
      <dsp:spPr>
        <a:xfrm>
          <a:off x="5706659" y="1564242"/>
          <a:ext cx="2290857" cy="2290613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500" kern="1200" dirty="0"/>
        </a:p>
      </dsp:txBody>
      <dsp:txXfrm>
        <a:off x="6034153" y="1891534"/>
        <a:ext cx="1635870" cy="1636029"/>
      </dsp:txXfrm>
    </dsp:sp>
    <dsp:sp modelId="{F8DC8BE7-5A5E-436B-93DC-D12A45169BF8}">
      <dsp:nvSpPr>
        <dsp:cNvPr id="0" name=""/>
        <dsp:cNvSpPr/>
      </dsp:nvSpPr>
      <dsp:spPr>
        <a:xfrm rot="2700000">
          <a:off x="3092062" y="1485386"/>
          <a:ext cx="2447894" cy="2447894"/>
        </a:xfrm>
        <a:prstGeom prst="teardrop">
          <a:avLst>
            <a:gd name="adj" fmla="val 100000"/>
          </a:avLst>
        </a:prstGeom>
        <a:gradFill rotWithShape="1">
          <a:gsLst>
            <a:gs pos="0">
              <a:schemeClr val="accent5">
                <a:satMod val="103000"/>
                <a:lumMod val="102000"/>
                <a:tint val="94000"/>
              </a:schemeClr>
            </a:gs>
            <a:gs pos="50000">
              <a:schemeClr val="accent5">
                <a:satMod val="110000"/>
                <a:lumMod val="100000"/>
                <a:shade val="100000"/>
              </a:schemeClr>
            </a:gs>
            <a:gs pos="100000">
              <a:schemeClr val="accent5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</dsp:sp>
    <dsp:sp modelId="{66C43B78-C99D-4165-B5FA-22742BE42DCF}">
      <dsp:nvSpPr>
        <dsp:cNvPr id="0" name=""/>
        <dsp:cNvSpPr/>
      </dsp:nvSpPr>
      <dsp:spPr>
        <a:xfrm>
          <a:off x="3170581" y="1564242"/>
          <a:ext cx="2290857" cy="2290613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500" kern="1200" dirty="0"/>
        </a:p>
      </dsp:txBody>
      <dsp:txXfrm>
        <a:off x="3498075" y="1891534"/>
        <a:ext cx="1635870" cy="1636029"/>
      </dsp:txXfrm>
    </dsp:sp>
    <dsp:sp modelId="{50956B5D-3AED-4576-95CC-E35A9E3D4D59}">
      <dsp:nvSpPr>
        <dsp:cNvPr id="0" name=""/>
        <dsp:cNvSpPr/>
      </dsp:nvSpPr>
      <dsp:spPr>
        <a:xfrm rot="2700000">
          <a:off x="555984" y="1485386"/>
          <a:ext cx="2447894" cy="2447894"/>
        </a:xfrm>
        <a:prstGeom prst="teardrop">
          <a:avLst>
            <a:gd name="adj" fmla="val 100000"/>
          </a:avLst>
        </a:prstGeom>
        <a:gradFill rotWithShape="1">
          <a:gsLst>
            <a:gs pos="0">
              <a:schemeClr val="accent5">
                <a:satMod val="103000"/>
                <a:lumMod val="102000"/>
                <a:tint val="94000"/>
              </a:schemeClr>
            </a:gs>
            <a:gs pos="50000">
              <a:schemeClr val="accent5">
                <a:satMod val="110000"/>
                <a:lumMod val="100000"/>
                <a:shade val="100000"/>
              </a:schemeClr>
            </a:gs>
            <a:gs pos="100000">
              <a:schemeClr val="accent5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</dsp:sp>
    <dsp:sp modelId="{9D256186-ECB8-4613-A8B0-8C84A5A541FF}">
      <dsp:nvSpPr>
        <dsp:cNvPr id="0" name=""/>
        <dsp:cNvSpPr/>
      </dsp:nvSpPr>
      <dsp:spPr>
        <a:xfrm>
          <a:off x="634503" y="1564242"/>
          <a:ext cx="2290857" cy="2290613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500" kern="1200" dirty="0" smtClean="0"/>
        </a:p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500" kern="1200" dirty="0"/>
        </a:p>
      </dsp:txBody>
      <dsp:txXfrm>
        <a:off x="961997" y="1891534"/>
        <a:ext cx="1635870" cy="16360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5DB4513-41A3-4D35-8109-54F13B51836B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036E8BE-302C-4760-A563-42C6F1EE41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952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80B4E04-2302-4B9A-9FD9-278C2FC70200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4252AA1-F5A8-4243-85D9-2C89E5793F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315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1B5F18-8156-45A3-9485-B3BEE58A09E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4272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f26cb98b8a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f26cb98b8a_0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Template Slides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743723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f26cb98b8a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f26cb98b8a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Template Slides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340904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1B5F18-8156-45A3-9485-B3BEE58A09E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8322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52AA1-F5A8-4243-85D9-2C89E5793F7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2864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1B5F18-8156-45A3-9485-B3BEE58A09E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8268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52AA1-F5A8-4243-85D9-2C89E5793F7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5564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52AA1-F5A8-4243-85D9-2C89E5793F7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0167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52AA1-F5A8-4243-85D9-2C89E5793F7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7585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</a:rPr>
              <a:t>development and is well-positioned to engage the community in the need assessment and</a:t>
            </a:r>
          </a:p>
          <a:p>
            <a:r>
              <a:rPr lang="en-US" dirty="0">
                <a:latin typeface="Calibri" panose="020F0502020204030204" pitchFamily="34" charset="0"/>
              </a:rPr>
              <a:t>propose solutions. We will use at least two methods of engagement including hiring and</a:t>
            </a:r>
          </a:p>
          <a:p>
            <a:r>
              <a:rPr lang="en-US" dirty="0">
                <a:latin typeface="Calibri" panose="020F0502020204030204" pitchFamily="34" charset="0"/>
              </a:rPr>
              <a:t>training local student </a:t>
            </a:r>
            <a:r>
              <a:rPr lang="en-US" dirty="0" err="1">
                <a:latin typeface="Calibri" panose="020F0502020204030204" pitchFamily="34" charset="0"/>
              </a:rPr>
              <a:t>ts</a:t>
            </a:r>
            <a:r>
              <a:rPr lang="en-US" dirty="0">
                <a:latin typeface="Calibri" panose="020F0502020204030204" pitchFamily="34" charset="0"/>
              </a:rPr>
              <a:t> to act as community ambassadors and directly interviewing</a:t>
            </a:r>
          </a:p>
          <a:p>
            <a:r>
              <a:rPr lang="en-US" dirty="0">
                <a:latin typeface="Calibri" panose="020F0502020204030204" pitchFamily="34" charset="0"/>
              </a:rPr>
              <a:t>unemployed and underemployed residents as well as online map-based surveys. Our</a:t>
            </a:r>
          </a:p>
          <a:p>
            <a:r>
              <a:rPr lang="en-US" dirty="0">
                <a:latin typeface="Calibri" panose="020F0502020204030204" pitchFamily="34" charset="0"/>
              </a:rPr>
              <a:t>approach will be sensitive to Covid-19 crisis rules and regulations by not requiring face-to-face</a:t>
            </a:r>
          </a:p>
          <a:p>
            <a:r>
              <a:rPr lang="en-US" dirty="0">
                <a:latin typeface="Calibri" panose="020F0502020204030204" pitchFamily="34" charset="0"/>
              </a:rPr>
              <a:t>communication. We will also engage community-based organizations who provide affordable</a:t>
            </a:r>
          </a:p>
          <a:p>
            <a:r>
              <a:rPr lang="en-US" dirty="0">
                <a:latin typeface="Calibri" panose="020F0502020204030204" pitchFamily="34" charset="0"/>
              </a:rPr>
              <a:t>job training for disadvantaged populations. The community-based organizations and</a:t>
            </a:r>
          </a:p>
          <a:p>
            <a:r>
              <a:rPr lang="en-US" dirty="0">
                <a:latin typeface="Calibri" panose="020F0502020204030204" pitchFamily="34" charset="0"/>
              </a:rPr>
              <a:t>community ambassadors will help us to notify the residents and stakeholders. We will</a:t>
            </a:r>
          </a:p>
          <a:p>
            <a:r>
              <a:rPr lang="en-US" dirty="0">
                <a:latin typeface="Calibri" panose="020F0502020204030204" pitchFamily="34" charset="0"/>
              </a:rPr>
              <a:t>increase access to job and training centers. Our approach will include surveys, interviews,</a:t>
            </a:r>
          </a:p>
          <a:p>
            <a:r>
              <a:rPr lang="en-US" dirty="0">
                <a:latin typeface="Calibri" panose="020F0502020204030204" pitchFamily="34" charset="0"/>
              </a:rPr>
              <a:t>hiring local community ambassadors, and developing online engagement tools. Our program</a:t>
            </a:r>
          </a:p>
          <a:p>
            <a:r>
              <a:rPr lang="en-US" dirty="0">
                <a:latin typeface="Calibri" panose="020F0502020204030204" pitchFamily="34" charset="0"/>
              </a:rPr>
              <a:t>will address high rates of unemployment in the area by providing clean mobility options for</a:t>
            </a:r>
          </a:p>
          <a:p>
            <a:r>
              <a:rPr lang="en-US" dirty="0">
                <a:latin typeface="Calibri" panose="020F0502020204030204" pitchFamily="34" charset="0"/>
              </a:rPr>
              <a:t>local residents. The proposed ride-sharing, micro-transit program (“</a:t>
            </a:r>
            <a:r>
              <a:rPr lang="en-US" dirty="0" err="1">
                <a:latin typeface="Calibri" panose="020F0502020204030204" pitchFamily="34" charset="0"/>
              </a:rPr>
              <a:t>PlanShareGo</a:t>
            </a:r>
            <a:r>
              <a:rPr lang="en-US" dirty="0">
                <a:latin typeface="Calibri" panose="020F0502020204030204" pitchFamily="34" charset="0"/>
              </a:rPr>
              <a:t>”) will</a:t>
            </a:r>
          </a:p>
          <a:p>
            <a:r>
              <a:rPr lang="en-US" dirty="0">
                <a:latin typeface="Calibri" panose="020F0502020204030204" pitchFamily="34" charset="0"/>
              </a:rPr>
              <a:t>provide access to job training and job centers to local unemployed and underemployed</a:t>
            </a:r>
          </a:p>
          <a:p>
            <a:r>
              <a:rPr lang="en-US" dirty="0">
                <a:latin typeface="Calibri" panose="020F0502020204030204" pitchFamily="34" charset="0"/>
              </a:rPr>
              <a:t>residents. We will engage with residents, businesses, and other stakeholders who may benefit</a:t>
            </a:r>
          </a:p>
          <a:p>
            <a:r>
              <a:rPr lang="en-US" dirty="0">
                <a:latin typeface="Calibri" panose="020F0502020204030204" pitchFamily="34" charset="0"/>
              </a:rPr>
              <a:t>from a new clean mobility service in the community.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Europa-Regular" panose="02000000000000000000" pitchFamily="50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52AA1-F5A8-4243-85D9-2C89E5793F7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0236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52AA1-F5A8-4243-85D9-2C89E5793F7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738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f26cb98b8a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f26cb98b8a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Template Slides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044603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f26cb98b8a_0_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f26cb98b8a_0_1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Template Slides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61184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524EE-A657-47C8-B581-834D66432480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ADB7D-2179-43E7-B740-12CA9AA725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437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524EE-A657-47C8-B581-834D66432480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ADB7D-2179-43E7-B740-12CA9AA725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695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524EE-A657-47C8-B581-834D66432480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ADB7D-2179-43E7-B740-12CA9AA725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5447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sldNum" idx="12"/>
          </p:nvPr>
        </p:nvSpPr>
        <p:spPr>
          <a:xfrm>
            <a:off x="9872681" y="6271500"/>
            <a:ext cx="20684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2" name="Google Shape;22;p4"/>
          <p:cNvCxnSpPr/>
          <p:nvPr/>
        </p:nvCxnSpPr>
        <p:spPr>
          <a:xfrm rot="10800000" flipH="1">
            <a:off x="664000" y="1457133"/>
            <a:ext cx="10564400" cy="9600"/>
          </a:xfrm>
          <a:prstGeom prst="straightConnector1">
            <a:avLst/>
          </a:prstGeom>
          <a:noFill/>
          <a:ln w="9525" cap="flat" cmpd="sng">
            <a:solidFill>
              <a:srgbClr val="65665D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4046514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524EE-A657-47C8-B581-834D66432480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ADB7D-2179-43E7-B740-12CA9AA725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940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524EE-A657-47C8-B581-834D66432480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ADB7D-2179-43E7-B740-12CA9AA725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722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524EE-A657-47C8-B581-834D66432480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ADB7D-2179-43E7-B740-12CA9AA725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7214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524EE-A657-47C8-B581-834D66432480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ADB7D-2179-43E7-B740-12CA9AA725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986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524EE-A657-47C8-B581-834D66432480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ADB7D-2179-43E7-B740-12CA9AA725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135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524EE-A657-47C8-B581-834D66432480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ADB7D-2179-43E7-B740-12CA9AA725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635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524EE-A657-47C8-B581-834D66432480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ADB7D-2179-43E7-B740-12CA9AA725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844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524EE-A657-47C8-B581-834D66432480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ADB7D-2179-43E7-B740-12CA9AA725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263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E524EE-A657-47C8-B581-834D66432480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7ADB7D-2179-43E7-B740-12CA9AA725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138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13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diagramLayout" Target="../diagrams/layout2.xml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2.xml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microsoft.com/office/2007/relationships/diagramDrawing" Target="../diagrams/drawing2.xml"/><Relationship Id="rId4" Type="http://schemas.openxmlformats.org/officeDocument/2006/relationships/image" Target="../media/image4.png"/><Relationship Id="rId9" Type="http://schemas.openxmlformats.org/officeDocument/2006/relationships/diagramColors" Target="../diagrams/colors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4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3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diagramLayout" Target="../diagrams/layout1.xml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1.xml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microsoft.com/office/2007/relationships/diagramDrawing" Target="../diagrams/drawing1.xml"/><Relationship Id="rId4" Type="http://schemas.openxmlformats.org/officeDocument/2006/relationships/image" Target="../media/image4.png"/><Relationship Id="rId9" Type="http://schemas.openxmlformats.org/officeDocument/2006/relationships/diagramColors" Target="../diagrams/colors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4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7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3981" y="4868092"/>
            <a:ext cx="7264990" cy="1358537"/>
          </a:xfrm>
        </p:spPr>
        <p:txBody>
          <a:bodyPr>
            <a:normAutofit/>
          </a:bodyPr>
          <a:lstStyle/>
          <a:p>
            <a:pPr algn="l">
              <a:lnSpc>
                <a:spcPts val="4500"/>
              </a:lnSpc>
            </a:pPr>
            <a:r>
              <a:rPr lang="en-US" sz="4000" dirty="0" smtClean="0">
                <a:solidFill>
                  <a:srgbClr val="1289C5"/>
                </a:solidFill>
                <a:latin typeface="Europa-Bold" panose="02000000000000000000" pitchFamily="50" charset="0"/>
              </a:rPr>
              <a:t>Community Resource Project: </a:t>
            </a:r>
            <a:br>
              <a:rPr lang="en-US" sz="4000" dirty="0" smtClean="0">
                <a:solidFill>
                  <a:srgbClr val="1289C5"/>
                </a:solidFill>
                <a:latin typeface="Europa-Bold" panose="02000000000000000000" pitchFamily="50" charset="0"/>
              </a:rPr>
            </a:br>
            <a:r>
              <a:rPr lang="en-US" sz="4000" dirty="0" smtClean="0">
                <a:solidFill>
                  <a:srgbClr val="1289C5"/>
                </a:solidFill>
                <a:latin typeface="Europa-Bold" panose="02000000000000000000" pitchFamily="50" charset="0"/>
              </a:rPr>
              <a:t>An Overview</a:t>
            </a:r>
            <a:endParaRPr lang="en-US" sz="4000" dirty="0">
              <a:solidFill>
                <a:srgbClr val="1289C5"/>
              </a:solidFill>
              <a:latin typeface="Europa-Bold" panose="02000000000000000000" pitchFamily="50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863" y="4018004"/>
            <a:ext cx="10132964" cy="714872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000" dirty="0" smtClean="0">
                <a:solidFill>
                  <a:srgbClr val="1289C5"/>
                </a:solidFill>
                <a:latin typeface="Europa-Regular" panose="02000000000000000000" pitchFamily="50" charset="0"/>
              </a:rPr>
              <a:t>Luis Sanchez, CEO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000" dirty="0" smtClean="0">
                <a:solidFill>
                  <a:srgbClr val="1289C5"/>
                </a:solidFill>
                <a:latin typeface="Europa-Regular" panose="02000000000000000000" pitchFamily="50" charset="0"/>
              </a:rPr>
              <a:t>February 18, 2021 </a:t>
            </a:r>
            <a:endParaRPr lang="en-US" sz="2000" dirty="0">
              <a:solidFill>
                <a:srgbClr val="1289C5"/>
              </a:solidFill>
              <a:latin typeface="Europa-Regular" panose="02000000000000000000" pitchFamily="50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94797">
            <a:off x="7922689" y="330500"/>
            <a:ext cx="7163760" cy="72021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81" y="986332"/>
            <a:ext cx="2257143" cy="6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2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 txBox="1">
            <a:spLocks noGrp="1"/>
          </p:cNvSpPr>
          <p:nvPr>
            <p:ph type="body" idx="1"/>
          </p:nvPr>
        </p:nvSpPr>
        <p:spPr>
          <a:xfrm>
            <a:off x="6096000" y="1536633"/>
            <a:ext cx="5680400" cy="485197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152396" indent="0">
              <a:buNone/>
            </a:pPr>
            <a:r>
              <a:rPr lang="en" sz="1867" b="1" dirty="0"/>
              <a:t>Partnerships</a:t>
            </a:r>
          </a:p>
          <a:p>
            <a:r>
              <a:rPr lang="en" sz="1867" dirty="0"/>
              <a:t>Aura Planning, Inc.</a:t>
            </a:r>
            <a:endParaRPr lang="en-CA" sz="1867" dirty="0"/>
          </a:p>
          <a:p>
            <a:pPr marL="152396" indent="0">
              <a:buNone/>
            </a:pPr>
            <a:endParaRPr lang="en-CA" sz="933" b="1" dirty="0"/>
          </a:p>
          <a:p>
            <a:pPr marL="152396" indent="0">
              <a:buNone/>
            </a:pPr>
            <a:r>
              <a:rPr lang="en-CA" sz="1867" b="1" dirty="0"/>
              <a:t>Methodology</a:t>
            </a:r>
          </a:p>
          <a:p>
            <a:r>
              <a:rPr lang="en" sz="1867" dirty="0"/>
              <a:t>Transportation Access Data Analysis Strategies (4) – </a:t>
            </a:r>
            <a:r>
              <a:rPr lang="en-US" sz="1867" dirty="0"/>
              <a:t>Map-based Survey, Transit Accessibility Index, National Walkability Index, &amp; LEHD-LODES.</a:t>
            </a:r>
            <a:endParaRPr lang="en" sz="1867" dirty="0"/>
          </a:p>
          <a:p>
            <a:r>
              <a:rPr lang="en" sz="1867" dirty="0"/>
              <a:t>Community Engagement Strategies (4) – Previous </a:t>
            </a:r>
            <a:r>
              <a:rPr lang="en-US" sz="1867" dirty="0"/>
              <a:t>Survey Data, Analysis, Driver-passenger Interviews, And Virtual Reality Focus Groups.</a:t>
            </a:r>
            <a:endParaRPr lang="en" sz="1867" dirty="0"/>
          </a:p>
          <a:p>
            <a:endParaRPr sz="933" dirty="0"/>
          </a:p>
          <a:p>
            <a:pPr marL="152396" indent="0">
              <a:buNone/>
            </a:pPr>
            <a:r>
              <a:rPr lang="en" sz="1867" b="1" dirty="0"/>
              <a:t>Challenges</a:t>
            </a:r>
          </a:p>
          <a:p>
            <a:r>
              <a:rPr lang="en" sz="1867" dirty="0"/>
              <a:t>Educating community on rideshare </a:t>
            </a:r>
          </a:p>
          <a:p>
            <a:r>
              <a:rPr lang="en" sz="1867" dirty="0"/>
              <a:t>Recruiting target audience</a:t>
            </a:r>
          </a:p>
          <a:p>
            <a:r>
              <a:rPr lang="en" sz="1867" dirty="0"/>
              <a:t>Maintaining COVID-19 safe </a:t>
            </a:r>
            <a:r>
              <a:rPr lang="en-CA" sz="1867" dirty="0"/>
              <a:t>protocols</a:t>
            </a:r>
          </a:p>
        </p:txBody>
      </p:sp>
      <p:sp>
        <p:nvSpPr>
          <p:cNvPr id="70" name="Google Shape;70;p14"/>
          <p:cNvSpPr txBox="1">
            <a:spLocks noGrp="1"/>
          </p:cNvSpPr>
          <p:nvPr>
            <p:ph type="sldNum" idx="12"/>
          </p:nvPr>
        </p:nvSpPr>
        <p:spPr>
          <a:xfrm>
            <a:off x="9872681" y="6271500"/>
            <a:ext cx="20684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n"/>
              <a:pPr/>
              <a:t>10</a:t>
            </a:fld>
            <a:endParaRPr/>
          </a:p>
        </p:txBody>
      </p:sp>
      <p:sp>
        <p:nvSpPr>
          <p:cNvPr id="71" name="Google Shape;71;p14"/>
          <p:cNvSpPr txBox="1"/>
          <p:nvPr/>
        </p:nvSpPr>
        <p:spPr>
          <a:xfrm>
            <a:off x="7363200" y="1"/>
            <a:ext cx="47404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r"/>
            <a:r>
              <a:rPr lang="en-CA" sz="1600" i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Community Resource Project, Inc.</a:t>
            </a:r>
          </a:p>
        </p:txBody>
      </p:sp>
      <p:sp>
        <p:nvSpPr>
          <p:cNvPr id="72" name="Google Shape;72;p14"/>
          <p:cNvSpPr/>
          <p:nvPr/>
        </p:nvSpPr>
        <p:spPr>
          <a:xfrm>
            <a:off x="415600" y="1655367"/>
            <a:ext cx="5412800" cy="4525600"/>
          </a:xfrm>
          <a:prstGeom prst="rect">
            <a:avLst/>
          </a:prstGeom>
          <a:solidFill>
            <a:schemeClr val="lt2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24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Awardee Photo, Map of Project Area, or graph/chart</a:t>
            </a:r>
            <a:endParaRPr sz="24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endParaRPr sz="2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r>
              <a:rPr lang="en" sz="2400">
                <a:solidFill>
                  <a:srgbClr val="0000FF"/>
                </a:solidFill>
                <a:latin typeface="Montserrat"/>
                <a:ea typeface="Montserrat"/>
                <a:cs typeface="Montserrat"/>
                <a:sym typeface="Montserrat"/>
              </a:rPr>
              <a:t>Make sure to include alternative text for all maps, images, graphs, etc.</a:t>
            </a:r>
            <a:endParaRPr sz="2400">
              <a:solidFill>
                <a:srgbClr val="0000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" name="Google Shape;58;p13">
            <a:extLst>
              <a:ext uri="{FF2B5EF4-FFF2-40B4-BE49-F238E27FC236}">
                <a16:creationId xmlns:a16="http://schemas.microsoft.com/office/drawing/2014/main" xmlns="" id="{B286279F-7BF6-470C-A4BC-6DED0F08580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685754"/>
            <a:ext cx="11360800" cy="67121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" sz="2667" dirty="0"/>
              <a:t>CRP RideShare Program | Methods</a:t>
            </a:r>
            <a:endParaRPr sz="2667" dirty="0"/>
          </a:p>
          <a:p>
            <a:endParaRPr sz="2400" dirty="0"/>
          </a:p>
        </p:txBody>
      </p:sp>
      <p:pic>
        <p:nvPicPr>
          <p:cNvPr id="5" name="Picture 4" descr="Virtual Reality RideShare App">
            <a:extLst>
              <a:ext uri="{FF2B5EF4-FFF2-40B4-BE49-F238E27FC236}">
                <a16:creationId xmlns:a16="http://schemas.microsoft.com/office/drawing/2014/main" xmlns="" id="{1909B5C7-8660-4252-A148-69E9F1B78020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11" r="-56" b="20482"/>
          <a:stretch/>
        </p:blipFill>
        <p:spPr>
          <a:xfrm>
            <a:off x="412408" y="1655367"/>
            <a:ext cx="5415993" cy="451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3353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"/>
          <p:cNvSpPr txBox="1">
            <a:spLocks noGrp="1"/>
          </p:cNvSpPr>
          <p:nvPr>
            <p:ph type="body" idx="1"/>
          </p:nvPr>
        </p:nvSpPr>
        <p:spPr>
          <a:xfrm>
            <a:off x="415601" y="1536633"/>
            <a:ext cx="7055100" cy="509581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152396" indent="0">
              <a:buNone/>
            </a:pPr>
            <a:r>
              <a:rPr lang="en" sz="1600" b="1" dirty="0"/>
              <a:t>Findings/Outcomes</a:t>
            </a:r>
          </a:p>
          <a:p>
            <a:r>
              <a:rPr lang="en-US" sz="1600" dirty="0"/>
              <a:t>Public transit is limited and unreliable</a:t>
            </a:r>
          </a:p>
          <a:p>
            <a:pPr lvl="0"/>
            <a:r>
              <a:rPr lang="en-US" sz="1600" dirty="0"/>
              <a:t>Walking is not a safe or desirable option</a:t>
            </a:r>
          </a:p>
          <a:p>
            <a:r>
              <a:rPr lang="en-US" sz="1600" dirty="0"/>
              <a:t>Owning/maintaining a car is a major financial burden</a:t>
            </a:r>
          </a:p>
          <a:p>
            <a:r>
              <a:rPr lang="en-US" sz="1600" dirty="0"/>
              <a:t>Majority of households own 3 or more cars</a:t>
            </a:r>
          </a:p>
          <a:p>
            <a:r>
              <a:rPr lang="en" sz="1600" dirty="0"/>
              <a:t>Majority of residents work outside the community and said they would use rideshare for work</a:t>
            </a:r>
          </a:p>
          <a:p>
            <a:endParaRPr lang="en-US" sz="1067" dirty="0"/>
          </a:p>
          <a:p>
            <a:pPr marL="152396" indent="0">
              <a:buNone/>
            </a:pPr>
            <a:r>
              <a:rPr lang="en" sz="1600" b="1" dirty="0"/>
              <a:t>Impact Metrics</a:t>
            </a:r>
          </a:p>
          <a:p>
            <a:r>
              <a:rPr lang="en-US" sz="1600" dirty="0"/>
              <a:t>20% of focus group participants said they would use rideshare because of its cumulative environmental benefits</a:t>
            </a:r>
            <a:endParaRPr sz="1067" dirty="0"/>
          </a:p>
          <a:p>
            <a:pPr marL="152396" indent="0">
              <a:buNone/>
            </a:pPr>
            <a:endParaRPr lang="en" sz="1067" b="1" dirty="0"/>
          </a:p>
          <a:p>
            <a:pPr marL="152396" indent="0">
              <a:buNone/>
            </a:pPr>
            <a:r>
              <a:rPr lang="en" sz="1600" b="1" dirty="0"/>
              <a:t>Highlights</a:t>
            </a:r>
          </a:p>
          <a:p>
            <a:r>
              <a:rPr lang="en-US" sz="1600" dirty="0"/>
              <a:t>Support for an electric, rideshare program already exists</a:t>
            </a:r>
          </a:p>
          <a:p>
            <a:r>
              <a:rPr lang="en-US" sz="1600" dirty="0"/>
              <a:t>A local rideshare program should be affordable (priced lower than commercial rideshare) and prioritize passenger safety (women, children, and immigrant groups)</a:t>
            </a:r>
            <a:endParaRPr sz="1600" dirty="0"/>
          </a:p>
        </p:txBody>
      </p:sp>
      <p:sp>
        <p:nvSpPr>
          <p:cNvPr id="80" name="Google Shape;80;p15"/>
          <p:cNvSpPr txBox="1">
            <a:spLocks noGrp="1"/>
          </p:cNvSpPr>
          <p:nvPr>
            <p:ph type="sldNum" idx="12"/>
          </p:nvPr>
        </p:nvSpPr>
        <p:spPr>
          <a:xfrm>
            <a:off x="9872681" y="6271500"/>
            <a:ext cx="20684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n"/>
              <a:pPr/>
              <a:t>11</a:t>
            </a:fld>
            <a:endParaRPr/>
          </a:p>
        </p:txBody>
      </p:sp>
      <p:sp>
        <p:nvSpPr>
          <p:cNvPr id="81" name="Google Shape;81;p15"/>
          <p:cNvSpPr txBox="1"/>
          <p:nvPr/>
        </p:nvSpPr>
        <p:spPr>
          <a:xfrm>
            <a:off x="7363200" y="1"/>
            <a:ext cx="47404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r"/>
            <a:r>
              <a:rPr lang="en" sz="1600" i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Community Resource Project, Inc.</a:t>
            </a:r>
            <a:endParaRPr sz="1600" i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2" name="Google Shape;82;p15"/>
          <p:cNvSpPr txBox="1"/>
          <p:nvPr/>
        </p:nvSpPr>
        <p:spPr>
          <a:xfrm>
            <a:off x="7470700" y="1644634"/>
            <a:ext cx="4170400" cy="5170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400" dirty="0">
                <a:latin typeface="Montserrat"/>
                <a:ea typeface="Montserrat"/>
                <a:cs typeface="Montserrat"/>
                <a:sym typeface="Montserrat"/>
              </a:rPr>
              <a:t>Needs Assessment showed that:</a:t>
            </a:r>
            <a:endParaRPr sz="2400" dirty="0">
              <a:latin typeface="Montserrat"/>
              <a:ea typeface="Montserrat"/>
              <a:cs typeface="Montserrat"/>
              <a:sym typeface="Montserrat"/>
            </a:endParaRPr>
          </a:p>
          <a:p>
            <a:endParaRPr sz="2133" dirty="0">
              <a:latin typeface="Montserrat"/>
              <a:ea typeface="Montserrat"/>
              <a:cs typeface="Montserrat"/>
              <a:sym typeface="Montserrat"/>
            </a:endParaRPr>
          </a:p>
          <a:p>
            <a:pPr algn="ctr"/>
            <a:r>
              <a:rPr lang="en" sz="6000" dirty="0">
                <a:latin typeface="Montserrat"/>
                <a:ea typeface="Montserrat"/>
                <a:cs typeface="Montserrat"/>
                <a:sym typeface="Montserrat"/>
              </a:rPr>
              <a:t>96%</a:t>
            </a:r>
            <a:r>
              <a:rPr lang="en" sz="24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2400" dirty="0">
              <a:latin typeface="Montserrat"/>
              <a:ea typeface="Montserrat"/>
              <a:cs typeface="Montserrat"/>
              <a:sym typeface="Montserrat"/>
            </a:endParaRPr>
          </a:p>
          <a:p>
            <a:pPr algn="ctr"/>
            <a:r>
              <a:rPr lang="en-US" sz="2400" dirty="0">
                <a:latin typeface="Montserrat"/>
                <a:ea typeface="Montserrat"/>
                <a:cs typeface="Montserrat"/>
                <a:sym typeface="Montserrat"/>
              </a:rPr>
              <a:t>of survey participants drive </a:t>
            </a:r>
          </a:p>
          <a:p>
            <a:pPr algn="ctr"/>
            <a:r>
              <a:rPr lang="en-US" sz="2400" dirty="0">
                <a:latin typeface="Montserrat"/>
                <a:ea typeface="Montserrat"/>
                <a:cs typeface="Montserrat"/>
                <a:sym typeface="Montserrat"/>
              </a:rPr>
              <a:t>as their main mode of transportation</a:t>
            </a:r>
            <a:endParaRPr sz="2400" dirty="0">
              <a:latin typeface="Montserrat"/>
              <a:ea typeface="Montserrat"/>
              <a:cs typeface="Montserrat"/>
              <a:sym typeface="Montserrat"/>
            </a:endParaRPr>
          </a:p>
          <a:p>
            <a:pPr algn="ctr"/>
            <a:endParaRPr sz="1067" dirty="0">
              <a:latin typeface="Montserrat"/>
              <a:ea typeface="Montserrat"/>
              <a:cs typeface="Montserrat"/>
              <a:sym typeface="Montserrat"/>
            </a:endParaRPr>
          </a:p>
          <a:p>
            <a:pPr algn="ctr">
              <a:buClr>
                <a:schemeClr val="dk1"/>
              </a:buClr>
              <a:buSzPts val="1100"/>
            </a:pPr>
            <a:r>
              <a:rPr lang="en" sz="6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56%</a:t>
            </a:r>
          </a:p>
          <a:p>
            <a:pPr algn="ctr">
              <a:buClr>
                <a:schemeClr val="dk1"/>
              </a:buClr>
              <a:buSzPts val="1100"/>
            </a:pPr>
            <a:r>
              <a:rPr lang="en-US" sz="24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of requested rideshare</a:t>
            </a:r>
          </a:p>
          <a:p>
            <a:pPr algn="ctr">
              <a:buClr>
                <a:schemeClr val="dk1"/>
              </a:buClr>
              <a:buSzPts val="1100"/>
            </a:pPr>
            <a:r>
              <a:rPr lang="en-US" sz="24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trips were for work</a:t>
            </a:r>
            <a:endParaRPr lang="en-US" sz="24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" name="Google Shape;58;p13">
            <a:extLst>
              <a:ext uri="{FF2B5EF4-FFF2-40B4-BE49-F238E27FC236}">
                <a16:creationId xmlns:a16="http://schemas.microsoft.com/office/drawing/2014/main" xmlns="" id="{910F14E3-2175-46F7-BBC9-A70A44726B7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685754"/>
            <a:ext cx="11360800" cy="67121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" sz="2400" dirty="0"/>
              <a:t>CRP RideShare Program | Findings</a:t>
            </a:r>
            <a:endParaRPr sz="2400" dirty="0"/>
          </a:p>
          <a:p>
            <a:endParaRPr sz="2133" dirty="0"/>
          </a:p>
        </p:txBody>
      </p:sp>
    </p:spTree>
    <p:extLst>
      <p:ext uri="{BB962C8B-B14F-4D97-AF65-F5344CB8AC3E}">
        <p14:creationId xmlns:p14="http://schemas.microsoft.com/office/powerpoint/2010/main" val="38754801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6"/>
          <p:cNvSpPr txBox="1">
            <a:spLocks noGrp="1"/>
          </p:cNvSpPr>
          <p:nvPr>
            <p:ph type="body" idx="1"/>
          </p:nvPr>
        </p:nvSpPr>
        <p:spPr>
          <a:xfrm>
            <a:off x="415600" y="1536634"/>
            <a:ext cx="5947997" cy="493325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2500" lnSpcReduction="20000"/>
          </a:bodyPr>
          <a:lstStyle/>
          <a:p>
            <a:pPr marL="152396" indent="0">
              <a:buNone/>
            </a:pPr>
            <a:r>
              <a:rPr lang="en" b="1" dirty="0"/>
              <a:t>Lessons Learned</a:t>
            </a:r>
            <a:endParaRPr b="1" dirty="0"/>
          </a:p>
          <a:p>
            <a:r>
              <a:rPr lang="en-US" dirty="0"/>
              <a:t>Virtual reality is an effective way to help communities understand electric vehicles and shared mobility</a:t>
            </a:r>
          </a:p>
          <a:p>
            <a:r>
              <a:rPr lang="en-US" dirty="0"/>
              <a:t>Neighborhood-based mobility hubs with clean, shared mobility options can help meet communities’ needs</a:t>
            </a:r>
          </a:p>
          <a:p>
            <a:pPr marL="152396" indent="0">
              <a:buNone/>
            </a:pPr>
            <a:endParaRPr lang="en" sz="1200" b="1" dirty="0"/>
          </a:p>
          <a:p>
            <a:pPr marL="152396" indent="0">
              <a:buNone/>
            </a:pPr>
            <a:r>
              <a:rPr lang="en" b="1" dirty="0"/>
              <a:t>Next steps</a:t>
            </a:r>
          </a:p>
          <a:p>
            <a:r>
              <a:rPr lang="en" dirty="0"/>
              <a:t>Further community engagement</a:t>
            </a:r>
          </a:p>
          <a:p>
            <a:r>
              <a:rPr lang="en-US" dirty="0"/>
              <a:t>Building partnerships with other CBOs and government entities.</a:t>
            </a:r>
          </a:p>
          <a:p>
            <a:pPr marL="152396" indent="0">
              <a:buNone/>
            </a:pPr>
            <a:endParaRPr sz="1333" dirty="0"/>
          </a:p>
          <a:p>
            <a:pPr marL="152396" indent="0">
              <a:buNone/>
            </a:pPr>
            <a:r>
              <a:rPr lang="en" b="1" dirty="0"/>
              <a:t>More Information</a:t>
            </a:r>
          </a:p>
          <a:p>
            <a:r>
              <a:rPr lang="en-US" dirty="0"/>
              <a:t>www.auraplanning.com/cmo-rideshare</a:t>
            </a:r>
            <a:endParaRPr dirty="0"/>
          </a:p>
        </p:txBody>
      </p:sp>
      <p:sp>
        <p:nvSpPr>
          <p:cNvPr id="91" name="Google Shape;91;p16"/>
          <p:cNvSpPr txBox="1">
            <a:spLocks noGrp="1"/>
          </p:cNvSpPr>
          <p:nvPr>
            <p:ph type="sldNum" idx="12"/>
          </p:nvPr>
        </p:nvSpPr>
        <p:spPr>
          <a:xfrm>
            <a:off x="9872681" y="6271500"/>
            <a:ext cx="20684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n"/>
              <a:pPr/>
              <a:t>12</a:t>
            </a:fld>
            <a:endParaRPr/>
          </a:p>
        </p:txBody>
      </p:sp>
      <p:sp>
        <p:nvSpPr>
          <p:cNvPr id="92" name="Google Shape;92;p16"/>
          <p:cNvSpPr txBox="1"/>
          <p:nvPr/>
        </p:nvSpPr>
        <p:spPr>
          <a:xfrm>
            <a:off x="7363200" y="1"/>
            <a:ext cx="47404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r"/>
            <a:r>
              <a:rPr lang="en" sz="1600" i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Community Resource Project, Inc.</a:t>
            </a:r>
            <a:endParaRPr sz="1600" i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5" name="Google Shape;95;p16"/>
          <p:cNvSpPr/>
          <p:nvPr/>
        </p:nvSpPr>
        <p:spPr>
          <a:xfrm>
            <a:off x="6363600" y="1655367"/>
            <a:ext cx="5412800" cy="4525600"/>
          </a:xfrm>
          <a:prstGeom prst="rect">
            <a:avLst/>
          </a:prstGeom>
          <a:solidFill>
            <a:schemeClr val="lt2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24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Awardee Photo, Map of Project Area, or graph/chart</a:t>
            </a:r>
            <a:endParaRPr sz="24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endParaRPr sz="24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r>
              <a:rPr lang="en" sz="2400" dirty="0">
                <a:solidFill>
                  <a:srgbClr val="0000FF"/>
                </a:solidFill>
                <a:latin typeface="Montserrat"/>
                <a:ea typeface="Montserrat"/>
                <a:cs typeface="Montserrat"/>
                <a:sym typeface="Montserrat"/>
              </a:rPr>
              <a:t>Google Slides: right-click on image, click “alt text”, add title and description (~100-125 characters)</a:t>
            </a:r>
            <a:endParaRPr sz="2400" dirty="0">
              <a:solidFill>
                <a:srgbClr val="0000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endParaRPr sz="2400" dirty="0">
              <a:solidFill>
                <a:srgbClr val="0000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r>
              <a:rPr lang="en" sz="2400" dirty="0">
                <a:solidFill>
                  <a:srgbClr val="0000FF"/>
                </a:solidFill>
                <a:latin typeface="Montserrat"/>
                <a:ea typeface="Montserrat"/>
                <a:cs typeface="Montserrat"/>
                <a:sym typeface="Montserrat"/>
              </a:rPr>
              <a:t>MS Powerpoint: right-click on image, click “edit alt text …”, add description (~100-125 characters) </a:t>
            </a:r>
            <a:endParaRPr sz="2400" dirty="0">
              <a:solidFill>
                <a:srgbClr val="0000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" name="Picture 2" descr="A group of people in a meeting&#10;&#10;Description automatically generated with low confidence">
            <a:extLst>
              <a:ext uri="{FF2B5EF4-FFF2-40B4-BE49-F238E27FC236}">
                <a16:creationId xmlns:a16="http://schemas.microsoft.com/office/drawing/2014/main" xmlns="" id="{FF1A055D-28DF-477E-9989-8B76E06B7E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596"/>
          <a:stretch/>
        </p:blipFill>
        <p:spPr>
          <a:xfrm>
            <a:off x="6363600" y="1640251"/>
            <a:ext cx="5412801" cy="4540716"/>
          </a:xfrm>
          <a:prstGeom prst="rect">
            <a:avLst/>
          </a:prstGeom>
        </p:spPr>
      </p:pic>
      <p:sp>
        <p:nvSpPr>
          <p:cNvPr id="11" name="Google Shape;58;p13">
            <a:extLst>
              <a:ext uri="{FF2B5EF4-FFF2-40B4-BE49-F238E27FC236}">
                <a16:creationId xmlns:a16="http://schemas.microsoft.com/office/drawing/2014/main" xmlns="" id="{A2F72B1F-463D-4EB7-AC2F-2E11CCACA4F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685754"/>
            <a:ext cx="11360800" cy="67121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" sz="2400" dirty="0"/>
              <a:t>CRP RideShare Program | Lessons Learned</a:t>
            </a:r>
            <a:endParaRPr sz="2400" dirty="0"/>
          </a:p>
          <a:p>
            <a:endParaRPr sz="2133" dirty="0"/>
          </a:p>
        </p:txBody>
      </p:sp>
    </p:spTree>
    <p:extLst>
      <p:ext uri="{BB962C8B-B14F-4D97-AF65-F5344CB8AC3E}">
        <p14:creationId xmlns:p14="http://schemas.microsoft.com/office/powerpoint/2010/main" val="12093709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757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3267" y="1068112"/>
            <a:ext cx="10132965" cy="623956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dirty="0" smtClean="0">
                <a:solidFill>
                  <a:srgbClr val="1289C5"/>
                </a:solidFill>
                <a:latin typeface="Europa-Bold" panose="02000000000000000000" pitchFamily="50" charset="0"/>
              </a:rPr>
              <a:t>Approach to Climate Change Readiness</a:t>
            </a:r>
            <a:endParaRPr lang="en-US" sz="4000" dirty="0">
              <a:solidFill>
                <a:srgbClr val="1289C5"/>
              </a:solidFill>
              <a:latin typeface="Europa-Bold" panose="02000000000000000000" pitchFamily="50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0" y="920729"/>
            <a:ext cx="6572250" cy="457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641" y="364755"/>
            <a:ext cx="1189552" cy="321229"/>
          </a:xfrm>
          <a:prstGeom prst="rect">
            <a:avLst/>
          </a:prstGeom>
        </p:spPr>
      </p:pic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303708980"/>
              </p:ext>
            </p:extLst>
          </p:nvPr>
        </p:nvGraphicFramePr>
        <p:xfrm>
          <a:off x="1555750" y="1248344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630" y="3025486"/>
            <a:ext cx="1806766" cy="12548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664" y="3154374"/>
            <a:ext cx="1850665" cy="167176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837" y="3258882"/>
            <a:ext cx="1622484" cy="149890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485875" y="5468426"/>
            <a:ext cx="1670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Home Energy Efficiency 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003766" y="5468426"/>
            <a:ext cx="1956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Electric Vehicle Adoption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7651837" y="5468426"/>
            <a:ext cx="1622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Workforce Development</a:t>
            </a:r>
            <a:endParaRPr lang="en-US" dirty="0"/>
          </a:p>
        </p:txBody>
      </p:sp>
      <p:sp>
        <p:nvSpPr>
          <p:cNvPr id="9" name="Curved Down Arrow 8"/>
          <p:cNvSpPr/>
          <p:nvPr/>
        </p:nvSpPr>
        <p:spPr>
          <a:xfrm flipH="1">
            <a:off x="3440803" y="1820440"/>
            <a:ext cx="4998048" cy="1183760"/>
          </a:xfrm>
          <a:prstGeom prst="curved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6805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1289C5"/>
          </a:solidFill>
          <a:ln>
            <a:solidFill>
              <a:schemeClr val="bg1"/>
            </a:solidFill>
          </a:ln>
        </p:spPr>
      </p:pic>
      <p:sp>
        <p:nvSpPr>
          <p:cNvPr id="14" name="Subtitle 2"/>
          <p:cNvSpPr txBox="1">
            <a:spLocks/>
          </p:cNvSpPr>
          <p:nvPr/>
        </p:nvSpPr>
        <p:spPr>
          <a:xfrm>
            <a:off x="862032" y="6016584"/>
            <a:ext cx="3439845" cy="25279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Europa-Regular" panose="02000000000000000000" pitchFamily="50" charset="0"/>
              </a:rPr>
              <a:t>COMMUNITY RESOURCE PROJECT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Europa-Regular" panose="02000000000000000000" pitchFamily="50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17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0006" y="1177958"/>
            <a:ext cx="10132965" cy="695959"/>
          </a:xfrm>
        </p:spPr>
        <p:txBody>
          <a:bodyPr>
            <a:normAutofit/>
          </a:bodyPr>
          <a:lstStyle/>
          <a:p>
            <a:pPr algn="l"/>
            <a:r>
              <a:rPr lang="en-US" sz="4400" dirty="0" smtClean="0">
                <a:solidFill>
                  <a:srgbClr val="E460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ropa-Bold" panose="02000000000000000000" pitchFamily="50" charset="0"/>
              </a:rPr>
              <a:t>Future Opportunities </a:t>
            </a:r>
            <a:endParaRPr lang="en-US" sz="4400" dirty="0">
              <a:solidFill>
                <a:srgbClr val="E4605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ropa-Bold" panose="02000000000000000000" pitchFamily="50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30006" y="2258160"/>
            <a:ext cx="571789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Europa-Light" panose="02000000000000000000" pitchFamily="50" charset="0"/>
              </a:rPr>
              <a:t>Workforce Development Program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Europa-Light" panose="02000000000000000000" pitchFamily="50" charset="0"/>
              </a:rPr>
            </a:b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Europa-Light" panose="020000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Europa-Light" panose="02000000000000000000" pitchFamily="50" charset="0"/>
              </a:rPr>
              <a:t>Expand involvement in Solar/electric unit appliance installation 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Europa-Light" panose="02000000000000000000" pitchFamily="50" charset="0"/>
              </a:rPr>
            </a:b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Europa-Light" panose="020000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Europa-Light" panose="02000000000000000000" pitchFamily="50" charset="0"/>
              </a:rPr>
              <a:t>EV 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Europa-Light" panose="02000000000000000000" pitchFamily="50" charset="0"/>
              </a:rPr>
              <a:t>Charging Infrastructure at Louise Perez Resource Center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0" y="920729"/>
            <a:ext cx="6572250" cy="457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784" y="1396862"/>
            <a:ext cx="4448702" cy="2032138"/>
          </a:xfrm>
          <a:prstGeom prst="rect">
            <a:avLst/>
          </a:prstGeom>
        </p:spPr>
      </p:pic>
      <p:pic>
        <p:nvPicPr>
          <p:cNvPr id="1026" name="Picture 2" descr="Louise Perez Resource Cent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784" y="3647904"/>
            <a:ext cx="4448702" cy="2094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97403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0006" y="1165085"/>
            <a:ext cx="10132965" cy="623956"/>
          </a:xfrm>
        </p:spPr>
        <p:txBody>
          <a:bodyPr>
            <a:noAutofit/>
          </a:bodyPr>
          <a:lstStyle/>
          <a:p>
            <a:pPr algn="l"/>
            <a:r>
              <a:rPr lang="en-US" sz="4000" dirty="0" smtClean="0">
                <a:solidFill>
                  <a:srgbClr val="1289C5"/>
                </a:solidFill>
                <a:latin typeface="Europa-Bold" panose="02000000000000000000" pitchFamily="50" charset="0"/>
              </a:rPr>
              <a:t>Who are We? </a:t>
            </a:r>
            <a:endParaRPr lang="en-US" sz="4000" dirty="0">
              <a:solidFill>
                <a:srgbClr val="1289C5"/>
              </a:solidFill>
              <a:latin typeface="Europa-Bold" panose="02000000000000000000" pitchFamily="50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0" y="920729"/>
            <a:ext cx="6572250" cy="457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60090" y="2184400"/>
            <a:ext cx="105275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Sacramento based non-profit 501 c (3)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Founded in 1972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Serving the Sacramento, Sutter, Yolo, and Yuba Counties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Women/Minority Business Enterprise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Serving Low-Income and Disadvantaged Communities 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641" y="364755"/>
            <a:ext cx="1189552" cy="32122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0757" y="4202457"/>
            <a:ext cx="6942667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fontAlgn="base"/>
            <a:r>
              <a:rPr lang="en-US" sz="2400" b="1" i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Our mission is to improve </a:t>
            </a:r>
            <a:r>
              <a:rPr lang="en-US" sz="2400" b="1" i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opportunities for </a:t>
            </a:r>
            <a:r>
              <a:rPr lang="en-US" sz="2400" b="1" i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people in need through energy </a:t>
            </a:r>
            <a:r>
              <a:rPr lang="en-US" sz="2400" b="1" i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efficiency</a:t>
            </a:r>
            <a:r>
              <a:rPr lang="en-US" sz="2400" b="1" i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, health, and education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655407" y="557418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i="1" dirty="0">
                <a:solidFill>
                  <a:srgbClr val="777777"/>
                </a:solidFill>
              </a:rPr>
              <a:t>We envision healthy and economically stable communities, where everyone can realize a high quality of life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7564181" y="1438773"/>
            <a:ext cx="4627819" cy="3980454"/>
            <a:chOff x="1622374" y="74428"/>
            <a:chExt cx="7863661" cy="631573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41"/>
            <a:stretch/>
          </p:blipFill>
          <p:spPr>
            <a:xfrm>
              <a:off x="1622374" y="74428"/>
              <a:ext cx="7863661" cy="6315739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83" t="34108" r="85948" b="62398"/>
            <a:stretch/>
          </p:blipFill>
          <p:spPr>
            <a:xfrm>
              <a:off x="1776372" y="2176636"/>
              <a:ext cx="525944" cy="239552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2302316" y="2080935"/>
              <a:ext cx="234411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CRP Office </a:t>
              </a:r>
              <a:br>
                <a:rPr lang="en-US" sz="15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</a:br>
              <a:endPara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r>
                <a:rPr lang="en-US" sz="15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Disadvantaged Community </a:t>
              </a:r>
              <a:br>
                <a:rPr lang="en-US" sz="15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</a:br>
              <a:r>
                <a:rPr lang="en-US" sz="15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(SB 535)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83" t="37028" r="85948" b="57364"/>
            <a:stretch/>
          </p:blipFill>
          <p:spPr>
            <a:xfrm>
              <a:off x="1787366" y="2596262"/>
              <a:ext cx="525944" cy="3845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126191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757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0006" y="1165085"/>
            <a:ext cx="10132965" cy="623956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dirty="0" smtClean="0">
                <a:solidFill>
                  <a:srgbClr val="1289C5"/>
                </a:solidFill>
                <a:latin typeface="Europa-Bold" panose="02000000000000000000" pitchFamily="50" charset="0"/>
              </a:rPr>
              <a:t>Approach to Climate Change Readiness</a:t>
            </a:r>
            <a:endParaRPr lang="en-US" sz="4000" dirty="0">
              <a:solidFill>
                <a:srgbClr val="1289C5"/>
              </a:solidFill>
              <a:latin typeface="Europa-Bold" panose="02000000000000000000" pitchFamily="50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0" y="920729"/>
            <a:ext cx="6572250" cy="457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641" y="364755"/>
            <a:ext cx="1189552" cy="321229"/>
          </a:xfrm>
          <a:prstGeom prst="rect">
            <a:avLst/>
          </a:prstGeom>
        </p:spPr>
      </p:pic>
      <p:graphicFrame>
        <p:nvGraphicFramePr>
          <p:cNvPr id="3" name="Diagram 2"/>
          <p:cNvGraphicFramePr/>
          <p:nvPr>
            <p:extLst/>
          </p:nvPr>
        </p:nvGraphicFramePr>
        <p:xfrm>
          <a:off x="1555750" y="943588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630" y="3025486"/>
            <a:ext cx="1806766" cy="12548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664" y="2849618"/>
            <a:ext cx="1850665" cy="167176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837" y="2954126"/>
            <a:ext cx="1622484" cy="149890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485875" y="5163670"/>
            <a:ext cx="1670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Home Energy Efficiency 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003766" y="5163670"/>
            <a:ext cx="1956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Electric Vehicle Adoption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7651837" y="5163670"/>
            <a:ext cx="1622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Workforce Development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586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3450590" y="1957339"/>
            <a:ext cx="2452478" cy="369418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1600" dirty="0" smtClean="0">
                <a:solidFill>
                  <a:schemeClr val="bg1"/>
                </a:solidFill>
                <a:latin typeface="Europa-Regular" panose="02000000000000000000" pitchFamily="50" charset="0"/>
              </a:rPr>
              <a:t>2019</a:t>
            </a:r>
            <a:endParaRPr lang="en-US" sz="1600" dirty="0">
              <a:solidFill>
                <a:schemeClr val="bg1"/>
              </a:solidFill>
              <a:latin typeface="Europa-Regular" panose="02000000000000000000" pitchFamily="50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8" b="6167"/>
          <a:stretch/>
        </p:blipFill>
        <p:spPr>
          <a:xfrm>
            <a:off x="3219001" y="0"/>
            <a:ext cx="5753997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98"/>
          <a:stretch/>
        </p:blipFill>
        <p:spPr>
          <a:xfrm>
            <a:off x="9511452" y="3100968"/>
            <a:ext cx="2253140" cy="22081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5" r="778" b="6236"/>
          <a:stretch/>
        </p:blipFill>
        <p:spPr>
          <a:xfrm>
            <a:off x="9472053" y="571867"/>
            <a:ext cx="2331938" cy="18669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28" y="3237121"/>
            <a:ext cx="1769737" cy="23596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18" y="468361"/>
            <a:ext cx="1757419" cy="234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2441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0006" y="1086285"/>
            <a:ext cx="10132965" cy="926548"/>
          </a:xfrm>
        </p:spPr>
        <p:txBody>
          <a:bodyPr>
            <a:normAutofit/>
          </a:bodyPr>
          <a:lstStyle/>
          <a:p>
            <a:pPr algn="l"/>
            <a:r>
              <a:rPr lang="en-US" sz="5400" dirty="0" smtClean="0">
                <a:solidFill>
                  <a:srgbClr val="1289C5"/>
                </a:solidFill>
                <a:latin typeface="Europa-Bold" panose="02000000000000000000" pitchFamily="50" charset="0"/>
              </a:rPr>
              <a:t>EV Fleet Replacement</a:t>
            </a:r>
            <a:endParaRPr lang="en-US" sz="5400" dirty="0">
              <a:solidFill>
                <a:srgbClr val="1289C5"/>
              </a:solidFill>
              <a:latin typeface="Europa-Bold" panose="02000000000000000000" pitchFamily="50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73735" y="2492780"/>
            <a:ext cx="7148580" cy="1682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Europa-Regular" panose="02000000000000000000" pitchFamily="50" charset="0"/>
              </a:rPr>
              <a:t>Received funding for 9 EVs – Work ports and Box Trucks </a:t>
            </a:r>
            <a:b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Europa-Regular" panose="02000000000000000000" pitchFamily="50" charset="0"/>
              </a:rPr>
            </a:b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Europa-Regular" panose="02000000000000000000" pitchFamily="50" charset="0"/>
            </a:endParaRPr>
          </a:p>
          <a:p>
            <a:pPr marL="342900" indent="-3429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Europa-Regular" panose="02000000000000000000" pitchFamily="50" charset="0"/>
              </a:rPr>
              <a:t>Used to delivery materials to client’s households </a:t>
            </a:r>
            <a:b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Europa-Regular" panose="02000000000000000000" pitchFamily="50" charset="0"/>
              </a:rPr>
            </a:b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Europa-Regular" panose="02000000000000000000" pitchFamily="50" charset="0"/>
            </a:endParaRPr>
          </a:p>
          <a:p>
            <a:pPr marL="342900" indent="-3429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Europa-Regular" panose="02000000000000000000" pitchFamily="50" charset="0"/>
              </a:rPr>
              <a:t>Replaced 4-5 aging/polluting vehicles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Europa-Regular" panose="02000000000000000000" pitchFamily="50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0" y="920729"/>
            <a:ext cx="6572250" cy="457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616" y="1232464"/>
            <a:ext cx="3502777" cy="26270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5769" y="4005726"/>
            <a:ext cx="3502777" cy="2627083"/>
          </a:xfrm>
          <a:prstGeom prst="rect">
            <a:avLst/>
          </a:prstGeom>
        </p:spPr>
      </p:pic>
      <p:pic>
        <p:nvPicPr>
          <p:cNvPr id="14" name="Picture 2" descr="Sacramento Metropolitan Air Quality Management District – Sacramento Black  Chamber of Commerc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424" y="5530388"/>
            <a:ext cx="1401838" cy="796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ybrid and Zero-Emission Truck and Bus Voucher Incentive Project (HVIP) and  Low NOx Engine Incentives in 2009 to accelerate the purchase of cleaner,  more efficient trucks and buses in California. | Californi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262" y="5486810"/>
            <a:ext cx="1810119" cy="97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Motiv Power Systems - Motiv Power System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336" y="5616497"/>
            <a:ext cx="1420562" cy="624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SMUD (Sacramento Municipal Utility District) - Sacramento, CA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" t="28712" r="63127" b="14834"/>
          <a:stretch/>
        </p:blipFill>
        <p:spPr bwMode="auto">
          <a:xfrm>
            <a:off x="3865663" y="5719496"/>
            <a:ext cx="1737062" cy="505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08900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0006" y="1086285"/>
            <a:ext cx="10132965" cy="926548"/>
          </a:xfrm>
        </p:spPr>
        <p:txBody>
          <a:bodyPr>
            <a:normAutofit/>
          </a:bodyPr>
          <a:lstStyle/>
          <a:p>
            <a:pPr algn="l"/>
            <a:r>
              <a:rPr lang="en-US" sz="5400" dirty="0" smtClean="0">
                <a:solidFill>
                  <a:srgbClr val="1289C5"/>
                </a:solidFill>
                <a:latin typeface="Europa-Bold" panose="02000000000000000000" pitchFamily="50" charset="0"/>
              </a:rPr>
              <a:t>EV Ambassadors</a:t>
            </a:r>
            <a:endParaRPr lang="en-US" sz="5400" dirty="0">
              <a:solidFill>
                <a:srgbClr val="1289C5"/>
              </a:solidFill>
              <a:latin typeface="Europa-Bold" panose="02000000000000000000" pitchFamily="50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30006" y="2438219"/>
            <a:ext cx="7451558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Europa-Regular" panose="02000000000000000000" pitchFamily="50" charset="0"/>
              </a:rPr>
              <a:t>Conduct outreach in DACS to broaden awareness and EV adoption to residents of the community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Europa-Regular" panose="02000000000000000000" pitchFamily="50" charset="0"/>
              </a:rPr>
              <a:t/>
            </a:r>
            <a:b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Europa-Regular" panose="02000000000000000000" pitchFamily="50" charset="0"/>
              </a:rPr>
            </a:br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Europa-Regular" panose="02000000000000000000" pitchFamily="50" charset="0"/>
            </a:endParaRPr>
          </a:p>
          <a:p>
            <a:pPr marL="342900" indent="-3429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Europa-Regular" panose="02000000000000000000" pitchFamily="50" charset="0"/>
              </a:rPr>
              <a:t>Up to $7,000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Europa-Regular" panose="02000000000000000000" pitchFamily="50" charset="0"/>
              </a:rPr>
              <a:t>in rebates for the purchase or lease of a new, eligible zero-emission or plug-in hybrid light-duty vehicle.</a:t>
            </a:r>
          </a:p>
          <a:p>
            <a:pPr marL="342900" indent="-342900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Europa-Regular" panose="02000000000000000000" pitchFamily="50" charset="0"/>
            </a:endParaRPr>
          </a:p>
          <a:p>
            <a:pPr>
              <a:spcAft>
                <a:spcPts val="200"/>
              </a:spcAft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Europa-Regular" panose="02000000000000000000" pitchFamily="50" charset="0"/>
              </a:rPr>
              <a:t>Outreach Strategies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Europa-Regular" panose="02000000000000000000" pitchFamily="50" charset="0"/>
              </a:rPr>
              <a:t>: </a:t>
            </a:r>
          </a:p>
          <a:p>
            <a:pPr marL="342900" indent="-3429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Europa-Regular" panose="02000000000000000000" pitchFamily="50" charset="0"/>
              </a:rPr>
              <a:t>Direct outreach: Events, flyers, webinars/workshops </a:t>
            </a:r>
          </a:p>
          <a:p>
            <a:pPr marL="342900" indent="-3429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Europa-Regular" panose="02000000000000000000" pitchFamily="50" charset="0"/>
              </a:rPr>
              <a:t>Indirect outreach: monthly newsletters, social media</a:t>
            </a:r>
          </a:p>
          <a:p>
            <a:pPr>
              <a:spcAft>
                <a:spcPts val="200"/>
              </a:spcAft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Europa-Regular" panose="02000000000000000000" pitchFamily="50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0" y="920729"/>
            <a:ext cx="6572250" cy="4571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73737" y="1927615"/>
            <a:ext cx="52222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Clean Vehicle Rebate Project 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pic>
        <p:nvPicPr>
          <p:cNvPr id="15" name="Picture 2" descr="https://scontent-atl3-2.xx.fbcdn.net/v/t1.0-9/117244392_3148089408571892_25798710487575932_n.png?_nc_cat=105&amp;_nc_sid=730e14&amp;_nc_ohc=lmjeY1WeXhsAX9I0_iA&amp;_nc_ht=scontent-atl3-2.xx&amp;oh=3b3f9b1f5fbdca21ac724b3c5a2bc354&amp;oe=5F974BB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5465" y="1376633"/>
            <a:ext cx="2994899" cy="1556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5465" y="3099118"/>
            <a:ext cx="3003744" cy="1689606"/>
          </a:xfrm>
          <a:prstGeom prst="rect">
            <a:avLst/>
          </a:prstGeom>
        </p:spPr>
      </p:pic>
      <p:pic>
        <p:nvPicPr>
          <p:cNvPr id="2050" name="Picture 2" descr="Image result for center for sustainable energ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6367" y="4954695"/>
            <a:ext cx="1483997" cy="712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269" y="5150309"/>
            <a:ext cx="1189552" cy="321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9189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0006" y="1086284"/>
            <a:ext cx="10132965" cy="1453715"/>
          </a:xfrm>
        </p:spPr>
        <p:txBody>
          <a:bodyPr>
            <a:normAutofit fontScale="90000"/>
          </a:bodyPr>
          <a:lstStyle/>
          <a:p>
            <a:pPr algn="l"/>
            <a:r>
              <a:rPr lang="en-US" sz="5400" dirty="0" smtClean="0">
                <a:solidFill>
                  <a:srgbClr val="1289C5"/>
                </a:solidFill>
                <a:latin typeface="Europa-Bold" panose="02000000000000000000" pitchFamily="50" charset="0"/>
              </a:rPr>
              <a:t>Community Mobility Option Voucher Program: Overview</a:t>
            </a:r>
            <a:endParaRPr lang="en-US" sz="5400" dirty="0">
              <a:solidFill>
                <a:srgbClr val="1289C5"/>
              </a:solidFill>
              <a:latin typeface="Europa-Bold" panose="02000000000000000000" pitchFamily="50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30006" y="2850848"/>
            <a:ext cx="10327665" cy="32419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Voucher-based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funding for zero-emission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carsharing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carpooling/vanpooling,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bikesharing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/scooter-sharing, innovative transit services, and ride-on-demand services in California’s historically underserved communities. </a:t>
            </a: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CRP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awarded funds to complete a Community Transportation Needs Assessment in South Sacramento neighborhoods to support a Rideshare Program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7145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Assessment will Identify transportation gaps, needs, and preferences for unemployed and underemployed </a:t>
            </a:r>
            <a:b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7145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Engage with local high school students to act as community ambassadors and as surveyors utilizing online map-based surveys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0" y="920729"/>
            <a:ext cx="6572250" cy="45719"/>
          </a:xfrm>
          <a:prstGeom prst="rect">
            <a:avLst/>
          </a:prstGeom>
        </p:spPr>
      </p:pic>
      <p:pic>
        <p:nvPicPr>
          <p:cNvPr id="1026" name="Picture 2" descr="Image result for clean mobility voucher pilot progra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6679" y="1397133"/>
            <a:ext cx="840129" cy="832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 Climate Investment 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6683" y="1442374"/>
            <a:ext cx="942366" cy="741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13751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0006" y="1086284"/>
            <a:ext cx="10132965" cy="1453715"/>
          </a:xfrm>
        </p:spPr>
        <p:txBody>
          <a:bodyPr>
            <a:normAutofit fontScale="90000"/>
          </a:bodyPr>
          <a:lstStyle/>
          <a:p>
            <a:pPr algn="l"/>
            <a:r>
              <a:rPr lang="en-US" sz="5400" dirty="0" smtClean="0">
                <a:solidFill>
                  <a:srgbClr val="1289C5"/>
                </a:solidFill>
                <a:latin typeface="Europa-Bold" panose="02000000000000000000" pitchFamily="50" charset="0"/>
              </a:rPr>
              <a:t>Community Mobility Option Voucher Program </a:t>
            </a:r>
            <a:endParaRPr lang="en-US" sz="5400" dirty="0">
              <a:solidFill>
                <a:srgbClr val="1289C5"/>
              </a:solidFill>
              <a:latin typeface="Europa-Bold" panose="02000000000000000000" pitchFamily="50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73735" y="2893208"/>
            <a:ext cx="724828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ddress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high rates of unemployment in the area by providing clean mobility options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for local residents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to get to and from work, or training facilities. </a:t>
            </a:r>
            <a:b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proposed ride-sharing, micro-transit program (“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PlanShareGo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”)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will provide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access to job training and job centers to local unemployed and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underemployed residents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ngage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with residents, businesses, and other stakeholders who may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benefit from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new clean mobility service in the community.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0" y="920729"/>
            <a:ext cx="6572250" cy="457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69530" t="17451" r="8147" b="21686"/>
          <a:stretch/>
        </p:blipFill>
        <p:spPr>
          <a:xfrm>
            <a:off x="8259521" y="1813636"/>
            <a:ext cx="3437179" cy="26356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6441" t="12117" r="73088" b="54628"/>
          <a:stretch/>
        </p:blipFill>
        <p:spPr>
          <a:xfrm>
            <a:off x="8293698" y="5026818"/>
            <a:ext cx="3403002" cy="15548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59521" y="4530548"/>
            <a:ext cx="34371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Service area near Louise A. Perez Resource Center </a:t>
            </a:r>
            <a:r>
              <a:rPr lang="en-US" sz="1100" dirty="0"/>
              <a:t>– 3835 41 Avenue. Sacramento</a:t>
            </a:r>
          </a:p>
        </p:txBody>
      </p:sp>
    </p:spTree>
    <p:extLst>
      <p:ext uri="{BB962C8B-B14F-4D97-AF65-F5344CB8AC3E}">
        <p14:creationId xmlns:p14="http://schemas.microsoft.com/office/powerpoint/2010/main" val="29215432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>
            <a:spLocks noGrp="1"/>
          </p:cNvSpPr>
          <p:nvPr>
            <p:ph type="title"/>
          </p:nvPr>
        </p:nvSpPr>
        <p:spPr>
          <a:xfrm>
            <a:off x="415600" y="685754"/>
            <a:ext cx="11360800" cy="67121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" sz="2667" dirty="0"/>
              <a:t>CRP RideShare Program | About</a:t>
            </a:r>
            <a:endParaRPr sz="2667" dirty="0"/>
          </a:p>
          <a:p>
            <a:endParaRPr sz="2400" dirty="0"/>
          </a:p>
        </p:txBody>
      </p:sp>
      <p:sp>
        <p:nvSpPr>
          <p:cNvPr id="59" name="Google Shape;59;p13"/>
          <p:cNvSpPr txBox="1">
            <a:spLocks noGrp="1"/>
          </p:cNvSpPr>
          <p:nvPr>
            <p:ph type="body" idx="1"/>
          </p:nvPr>
        </p:nvSpPr>
        <p:spPr>
          <a:xfrm>
            <a:off x="415600" y="1536632"/>
            <a:ext cx="5680400" cy="4965768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152396" indent="0">
              <a:lnSpc>
                <a:spcPct val="110000"/>
              </a:lnSpc>
              <a:buNone/>
            </a:pPr>
            <a:r>
              <a:rPr lang="en-US" sz="1867" b="1" dirty="0"/>
              <a:t>Project Area</a:t>
            </a:r>
          </a:p>
          <a:p>
            <a:pPr>
              <a:lnSpc>
                <a:spcPct val="110000"/>
              </a:lnSpc>
            </a:pPr>
            <a:r>
              <a:rPr lang="en-US" sz="1867" dirty="0"/>
              <a:t>Four underserved census tracts in South Sacramento</a:t>
            </a:r>
          </a:p>
          <a:p>
            <a:pPr>
              <a:lnSpc>
                <a:spcPct val="110000"/>
              </a:lnSpc>
            </a:pPr>
            <a:endParaRPr lang="en-US" sz="1067" dirty="0"/>
          </a:p>
          <a:p>
            <a:pPr marL="152396" indent="0">
              <a:lnSpc>
                <a:spcPct val="110000"/>
              </a:lnSpc>
              <a:buNone/>
            </a:pPr>
            <a:r>
              <a:rPr lang="en-US" sz="1867" b="1" dirty="0"/>
              <a:t>Background on Community</a:t>
            </a:r>
            <a:endParaRPr sz="1867" b="1" dirty="0"/>
          </a:p>
          <a:p>
            <a:pPr>
              <a:lnSpc>
                <a:spcPct val="110000"/>
              </a:lnSpc>
            </a:pPr>
            <a:r>
              <a:rPr lang="en-US" sz="1867" dirty="0"/>
              <a:t>Approximately 18,000 residents</a:t>
            </a:r>
          </a:p>
          <a:p>
            <a:pPr>
              <a:lnSpc>
                <a:spcPct val="110000"/>
              </a:lnSpc>
            </a:pPr>
            <a:r>
              <a:rPr lang="en-US" sz="1867" dirty="0"/>
              <a:t>Predominantly Hispanic</a:t>
            </a:r>
          </a:p>
          <a:p>
            <a:pPr>
              <a:lnSpc>
                <a:spcPct val="110000"/>
              </a:lnSpc>
            </a:pPr>
            <a:r>
              <a:rPr lang="en-US" sz="1867" dirty="0"/>
              <a:t>SB 535 Disadvantaged Community </a:t>
            </a:r>
          </a:p>
          <a:p>
            <a:pPr>
              <a:lnSpc>
                <a:spcPct val="110000"/>
              </a:lnSpc>
            </a:pPr>
            <a:r>
              <a:rPr lang="en-US" sz="1867" dirty="0"/>
              <a:t>AB 1550 Low-Income Community</a:t>
            </a:r>
          </a:p>
          <a:p>
            <a:pPr>
              <a:lnSpc>
                <a:spcPct val="110000"/>
              </a:lnSpc>
            </a:pPr>
            <a:r>
              <a:rPr lang="en-US" sz="1867" dirty="0"/>
              <a:t>High unemployment, poverty &amp; asthma</a:t>
            </a:r>
          </a:p>
          <a:p>
            <a:pPr>
              <a:lnSpc>
                <a:spcPct val="110000"/>
              </a:lnSpc>
            </a:pPr>
            <a:r>
              <a:rPr lang="en-US" sz="1867" dirty="0"/>
              <a:t>Limited affordable and clean transportation options</a:t>
            </a:r>
          </a:p>
          <a:p>
            <a:pPr>
              <a:lnSpc>
                <a:spcPct val="110000"/>
              </a:lnSpc>
            </a:pPr>
            <a:endParaRPr lang="en-US" sz="933" dirty="0"/>
          </a:p>
          <a:p>
            <a:pPr marL="152396" indent="0">
              <a:lnSpc>
                <a:spcPct val="110000"/>
              </a:lnSpc>
              <a:buNone/>
            </a:pPr>
            <a:r>
              <a:rPr lang="en-US" sz="1867" b="1" dirty="0"/>
              <a:t>Project Goal</a:t>
            </a:r>
            <a:endParaRPr sz="1867" b="1" dirty="0"/>
          </a:p>
          <a:p>
            <a:pPr>
              <a:lnSpc>
                <a:spcPct val="110000"/>
              </a:lnSpc>
            </a:pPr>
            <a:r>
              <a:rPr lang="en-US" sz="1867" dirty="0"/>
              <a:t>Understand residents’ transportation needs and find a suitable clean mobility solution </a:t>
            </a:r>
            <a:endParaRPr sz="1867" dirty="0"/>
          </a:p>
        </p:txBody>
      </p:sp>
      <p:sp>
        <p:nvSpPr>
          <p:cNvPr id="60" name="Google Shape;60;p13"/>
          <p:cNvSpPr txBox="1">
            <a:spLocks noGrp="1"/>
          </p:cNvSpPr>
          <p:nvPr>
            <p:ph type="sldNum" idx="12"/>
          </p:nvPr>
        </p:nvSpPr>
        <p:spPr>
          <a:xfrm>
            <a:off x="9872681" y="6271500"/>
            <a:ext cx="20684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n"/>
              <a:pPr/>
              <a:t>9</a:t>
            </a:fld>
            <a:endParaRPr/>
          </a:p>
        </p:txBody>
      </p:sp>
      <p:sp>
        <p:nvSpPr>
          <p:cNvPr id="61" name="Google Shape;61;p13"/>
          <p:cNvSpPr txBox="1"/>
          <p:nvPr/>
        </p:nvSpPr>
        <p:spPr>
          <a:xfrm>
            <a:off x="7363200" y="1"/>
            <a:ext cx="47404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r"/>
            <a:r>
              <a:rPr lang="en" sz="1600" i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Community Resource Project, Inc.</a:t>
            </a:r>
            <a:endParaRPr sz="1600" i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3" name="Google Shape;63;p13"/>
          <p:cNvSpPr/>
          <p:nvPr/>
        </p:nvSpPr>
        <p:spPr>
          <a:xfrm>
            <a:off x="6363600" y="1655367"/>
            <a:ext cx="5412800" cy="4525600"/>
          </a:xfrm>
          <a:prstGeom prst="rect">
            <a:avLst/>
          </a:prstGeom>
          <a:solidFill>
            <a:schemeClr val="lt2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24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Awardee Photo, Map of Project Area, or graph/chart</a:t>
            </a:r>
            <a:endParaRPr sz="24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endParaRPr sz="24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r>
              <a:rPr lang="en" sz="2400" dirty="0">
                <a:solidFill>
                  <a:srgbClr val="0000FF"/>
                </a:solidFill>
                <a:latin typeface="Montserrat"/>
                <a:ea typeface="Montserrat"/>
                <a:cs typeface="Montserrat"/>
                <a:sym typeface="Montserrat"/>
              </a:rPr>
              <a:t>Use proper color contract for any graphs or charts</a:t>
            </a:r>
            <a:endParaRPr sz="2400" dirty="0">
              <a:solidFill>
                <a:srgbClr val="0000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endParaRPr sz="2400" dirty="0">
              <a:solidFill>
                <a:srgbClr val="0000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r>
              <a:rPr lang="en" sz="2400" dirty="0">
                <a:solidFill>
                  <a:srgbClr val="0000FF"/>
                </a:solidFill>
                <a:latin typeface="Montserrat"/>
                <a:ea typeface="Montserrat"/>
                <a:cs typeface="Montserrat"/>
                <a:sym typeface="Montserrat"/>
              </a:rPr>
              <a:t>Check color contrast: https://www.tpgi.com/color-contrast-checker/</a:t>
            </a:r>
            <a:endParaRPr sz="2400" dirty="0">
              <a:solidFill>
                <a:srgbClr val="0000FF"/>
              </a:solidFill>
            </a:endParaRPr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xmlns="" id="{BFCC09A4-C8BD-4EA5-B7CB-BF2E740209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030" t="47187" r="1491" b="10929"/>
          <a:stretch/>
        </p:blipFill>
        <p:spPr>
          <a:xfrm>
            <a:off x="6363601" y="1642285"/>
            <a:ext cx="5428447" cy="455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116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7711</TotalTime>
  <Words>907</Words>
  <Application>Microsoft Office PowerPoint</Application>
  <PresentationFormat>Widescreen</PresentationFormat>
  <Paragraphs>159</Paragraphs>
  <Slides>14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Europa-Regular</vt:lpstr>
      <vt:lpstr>Europa-Light</vt:lpstr>
      <vt:lpstr>Calibri Light</vt:lpstr>
      <vt:lpstr>Arial</vt:lpstr>
      <vt:lpstr>Europa-Bold</vt:lpstr>
      <vt:lpstr>Montserrat</vt:lpstr>
      <vt:lpstr>Calibri</vt:lpstr>
      <vt:lpstr>Office Theme</vt:lpstr>
      <vt:lpstr>Community Resource Project:  An Overview</vt:lpstr>
      <vt:lpstr>Who are We? </vt:lpstr>
      <vt:lpstr>Approach to Climate Change Readiness</vt:lpstr>
      <vt:lpstr>PowerPoint Presentation</vt:lpstr>
      <vt:lpstr>EV Fleet Replacement</vt:lpstr>
      <vt:lpstr>EV Ambassadors</vt:lpstr>
      <vt:lpstr>Community Mobility Option Voucher Program: Overview</vt:lpstr>
      <vt:lpstr>Community Mobility Option Voucher Program </vt:lpstr>
      <vt:lpstr>CRP RideShare Program | About </vt:lpstr>
      <vt:lpstr>CRP RideShare Program | Methods </vt:lpstr>
      <vt:lpstr>CRP RideShare Program | Findings </vt:lpstr>
      <vt:lpstr>CRP RideShare Program | Lessons Learned </vt:lpstr>
      <vt:lpstr>Approach to Climate Change Readiness</vt:lpstr>
      <vt:lpstr>Future Opportunities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COMMUNITY RESOURCE PROJECT, INC.</dc:title>
  <dc:creator>Aaron Cox</dc:creator>
  <cp:lastModifiedBy>Veronica Herrera</cp:lastModifiedBy>
  <cp:revision>130</cp:revision>
  <cp:lastPrinted>2021-02-10T18:36:36Z</cp:lastPrinted>
  <dcterms:created xsi:type="dcterms:W3CDTF">2017-11-28T19:50:15Z</dcterms:created>
  <dcterms:modified xsi:type="dcterms:W3CDTF">2021-11-10T16:45:34Z</dcterms:modified>
</cp:coreProperties>
</file>