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7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D074-BDDB-4105-80EC-6E7A0F923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DA380-FB1B-47CC-B5B0-4DACDFA2D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7F0B7-9DB2-4484-BE6F-74C3D69A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912D3-5923-47CC-9464-AC0B39D8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89ACA-F9E5-4401-A9FB-0FFBC9AA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3853E-4324-488F-96F9-A7A36BEA7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801C5-41C7-4A5D-9555-B839FA30B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A904-207C-43D2-81FA-CC43BCC6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0C0F7-D9B5-44F3-81B3-0753CF46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322D0-2B1A-499D-9505-6D4FBE1D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9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70AEAE-6C46-4977-AD9A-95A012F80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A3E2E-1788-45D3-A3A7-ED53B08B6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E3021-1224-4C0C-812D-51EAD497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96512-8948-479A-B013-62180090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E4966-C6D5-4539-A995-F57B1504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4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62D1-17AB-4B04-92C6-B64B6F9E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810B2-A09A-4F91-A668-917C3E678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72F3E-B008-471F-8C63-9B4FEB90E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65C91-35F1-4DB1-8E0F-BE8E9328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F1489-4F54-4D8E-AEF0-7630EE37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074CE-053E-4027-9FB0-E98C5D446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2C757-F6C9-4CBF-B85E-9965F4DA2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13A0F-E8E6-4AF4-BC1E-5C54295A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F029D-60D8-4AEE-BD0B-29EB12B63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E4467-E373-4FF5-BF29-9A3C716DC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2D97-3920-4F7B-9197-00B999936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89154-E801-4BED-B4C9-1FF110851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9410C-8938-4984-B87F-9059588D8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5D5C4-545A-4A9F-BB1D-3687B66E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04E8A-104A-4847-88AB-AF50ED1A4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9778E-ACFF-4F35-A139-A7FA4BA4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9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C189-4939-4388-AD9A-F9E6036D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0AC46-326A-4901-91C4-345944EE3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124F6-A707-45E5-9799-3231870FF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B66CD-B90D-47C2-A270-47623AE2B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F1129C-4F8B-4D70-85D1-69B238880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2F86F0-E849-498F-964B-A5921A28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C87CFD-5FDB-4E5D-8284-8134AC2D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98739D-942A-429F-8105-7AF7E2CF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EB95-3B91-4555-B99A-765509F8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4CE332-32F5-4C87-86A2-FF51D7ED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53953-905B-491B-B46C-BB346CBEB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37DF2-0CAC-4E40-B7BB-28CCB0AFF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6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A0F1D4-860F-471B-94D0-54667525F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A26EEF-29C5-4D9E-971A-DD614071E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43D44-E3E4-40FB-893D-1857621A2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1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5E890-77A0-4157-A9D9-E84BB0FEE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D9043-4C5D-45D2-AE8F-CAFD19529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62371-AB44-4F31-9ABA-2026A9DEB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B5248-E536-4C54-A85E-6186DAFA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1BBF1-EF46-4D4F-B908-448099021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4AD93-7FBB-40C4-98FB-78D4F8E8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3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385EE-8BDF-46AD-AE49-AC581FF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89D1E-F813-49B2-B510-F6D4D27BC3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1E248-23DB-450D-A6ED-51ACE1C50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82C8C-0EC1-4D63-B53C-CB64910F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08D61-72DA-4501-B642-331046FBB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2912F-021D-4D65-8DD2-9718D13C7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8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288E8-B65B-4AA8-A0A2-394D247D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182D3-321C-477B-BD6D-F532E3A3D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74BD3-28FC-4471-8E14-E72934704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1C8D9-77BC-4F50-A5F0-9A533FB32E8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B3CAB-6358-4B27-B612-663D1BA44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710CA-5703-44C1-B30D-078F768AD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F35A0-4120-48D0-BFF5-3B882F2DF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7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0AE2BC-198D-4A76-B0A9-369FFFD96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261" y="590062"/>
            <a:ext cx="5409655" cy="2838938"/>
          </a:xfrm>
        </p:spPr>
        <p:txBody>
          <a:bodyPr>
            <a:normAutofit/>
          </a:bodyPr>
          <a:lstStyle/>
          <a:p>
            <a:pPr marL="0" marR="0" algn="l">
              <a:spcBef>
                <a:spcPts val="500"/>
              </a:spcBef>
              <a:spcAft>
                <a:spcPts val="1000"/>
              </a:spcAft>
            </a:pPr>
            <a:r>
              <a:rPr lang="en-US" sz="39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California Community Economic Development Association</a:t>
            </a:r>
            <a:br>
              <a:rPr lang="en-US" sz="3900">
                <a:solidFill>
                  <a:srgbClr val="FFFFFF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900">
                <a:solidFill>
                  <a:srgbClr val="FFFFFF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9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E59DC-0895-448E-A244-F5EA9FA1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2044" y="4698614"/>
            <a:ext cx="5088650" cy="1198120"/>
          </a:xfrm>
        </p:spPr>
        <p:txBody>
          <a:bodyPr>
            <a:normAutofit/>
          </a:bodyPr>
          <a:lstStyle/>
          <a:p>
            <a:pPr algn="r"/>
            <a:r>
              <a:rPr lang="en-US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Strategic Overview – January 2022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125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002E0-3538-47B4-96E0-734553BB3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7400">
                <a:solidFill>
                  <a:srgbClr val="FFFFFF"/>
                </a:solidFill>
              </a:rPr>
              <a:t>Policy Advocacy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28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F7625-6045-4372-A747-D6A07A16F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Lead approval and implementation of a California Community Development Tax Credit.</a:t>
            </a:r>
          </a:p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Secure budget approval for California Community Economic Development Grant Program in an amount not less than $50 million.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Advocate for member access to small business tax credit.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Advocate for federal inclusion of Community Development Corporations in the Community Revitalization Act.</a:t>
            </a:r>
          </a:p>
          <a:p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41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A3DB82-18DC-4FDC-95EF-1AF75418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Lending</a:t>
            </a: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CEB7-266E-45E4-856C-BE8C0478F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Establish lending infrastructure at CCEDA.</a:t>
            </a:r>
          </a:p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Obtain $5,000,000 in loan capital.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Implement non-profit lending program with deployment of $1,000,000 in the first year.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Successfully apply for CDFI certification.</a:t>
            </a:r>
          </a:p>
          <a:p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57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E0DF6B-ACFD-453E-9689-3CDA2A16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>
                <a:solidFill>
                  <a:srgbClr val="FFFFFF"/>
                </a:solidFill>
              </a:rPr>
              <a:t>Mission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6DD94-8B23-40CF-B20D-726B0333E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500"/>
              </a:spcBef>
              <a:spcAft>
                <a:spcPts val="1000"/>
              </a:spcAft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500"/>
              </a:spcBef>
              <a:spcAft>
                <a:spcPts val="1000"/>
              </a:spcAft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CCEDA empowers organizations serving people of color, and others, to create economic opportunity and social equity in low to moderate income communities.</a:t>
            </a:r>
          </a:p>
          <a:p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15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232D8B-C210-4DAD-8AF9-EE4E0DB2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>
                <a:solidFill>
                  <a:srgbClr val="FFFFFF"/>
                </a:solidFill>
              </a:rPr>
              <a:t>Vision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3A027-C14F-4FF9-A7C0-91CFA4746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500"/>
              </a:spcBef>
              <a:spcAft>
                <a:spcPts val="1000"/>
              </a:spcAft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500"/>
              </a:spcBef>
              <a:spcAft>
                <a:spcPts val="1000"/>
              </a:spcAft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socially just and economically equitable California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>
              <a:solidFill>
                <a:schemeClr val="tx1">
                  <a:alpha val="80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71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232D8B-C210-4DAD-8AF9-EE4E0DB2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>
                <a:solidFill>
                  <a:srgbClr val="FFFFFF"/>
                </a:solidFill>
              </a:rPr>
              <a:t>Values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3A027-C14F-4FF9-A7C0-91CFA4746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500"/>
              </a:spcBef>
              <a:spcAft>
                <a:spcPts val="1000"/>
              </a:spcAft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500"/>
              </a:spcBef>
              <a:spcAft>
                <a:spcPts val="1000"/>
              </a:spcAft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 Justice – CCEDA promotes racial, economic, and environmental justice.</a:t>
            </a:r>
          </a:p>
          <a:p>
            <a:pPr marL="0" marR="0" indent="0">
              <a:spcBef>
                <a:spcPts val="500"/>
              </a:spcBef>
              <a:spcAft>
                <a:spcPts val="1000"/>
              </a:spcAft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Stewardship – CCEDA is trustworthy, transparent, and acts with the highest integrity in finance, governance, and grant management.</a:t>
            </a:r>
          </a:p>
          <a:p>
            <a:pPr marL="0" marR="0" indent="0">
              <a:spcBef>
                <a:spcPts val="500"/>
              </a:spcBef>
              <a:spcAft>
                <a:spcPts val="1000"/>
              </a:spcAft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Empowerment – CCEDA seeks to advance members and communities through education, training, technical assistance, and leadership development.</a:t>
            </a:r>
          </a:p>
          <a:p>
            <a:pPr marL="0" marR="0" indent="0">
              <a:spcBef>
                <a:spcPts val="500"/>
              </a:spcBef>
              <a:spcAft>
                <a:spcPts val="1000"/>
              </a:spcAft>
              <a:buNone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Engagement – CCEDA responds to changing needs by visibly advocating for effective public policy and actively collaborating with member organizations, government, and funders.</a:t>
            </a:r>
          </a:p>
          <a:p>
            <a:pPr marL="0" indent="0"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89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CFCCE-8A56-4C73-81E6-50292425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Strategic Goals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E014F-6D88-4128-8736-F03B76B7E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16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Technical Training – Improve the operation of community development organizations through technical training.</a:t>
            </a:r>
          </a:p>
          <a:p>
            <a:endParaRPr lang="en-US" sz="160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Leadership Development – Improve the leadership abilities of CDC directors and aspiring directors and create an interconnected professional network.</a:t>
            </a:r>
          </a:p>
          <a:p>
            <a:endParaRPr lang="en-US" sz="160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Fund Development – Be the premiere source of fundraising assistance for community development organizations and provide direct assistance in grant and proposal development.</a:t>
            </a:r>
          </a:p>
          <a:p>
            <a:endParaRPr lang="en-US" sz="160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Policy Advocacy – Lead legislative and administrative policy advocacy for the community economic development sector.</a:t>
            </a:r>
          </a:p>
          <a:p>
            <a:pPr marL="0" indent="0">
              <a:buNone/>
            </a:pPr>
            <a:endParaRPr lang="en-US" sz="160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>
                <a:solidFill>
                  <a:schemeClr val="tx1">
                    <a:alpha val="8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Lending – Create and launch a new lending organization specifically to provide access to capital to community economic development organizations.</a:t>
            </a:r>
          </a:p>
          <a:p>
            <a:pPr marL="0" indent="0">
              <a:buNone/>
            </a:pPr>
            <a:endParaRPr lang="en-US" sz="16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53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85D915-0271-48D7-993F-36C6B82BD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1" y="590062"/>
            <a:ext cx="5409655" cy="2838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A5664-837F-4F0F-A004-348CA7512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2044" y="4698614"/>
            <a:ext cx="5088650" cy="1198120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Key Strategies to Achieve Strategic Goals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02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B9A0F-1CBB-46FB-AC26-410E25273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5000" dirty="0">
                <a:solidFill>
                  <a:srgbClr val="FFFFFF"/>
                </a:solidFill>
              </a:rPr>
              <a:t>Technical Training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30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EADA93B-5112-4AE8-BF2B-B930D9069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Expand real estate, social enterprise, and fund development training and technical assistance.</a:t>
            </a:r>
          </a:p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chemeClr val="tx1">
                  <a:alpha val="80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and implement CDFI technical assistance.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chemeClr val="tx1">
                  <a:alpha val="80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and implement climate adaption training and technical assistance.</a:t>
            </a:r>
            <a:endParaRPr lang="en-US" sz="2000">
              <a:solidFill>
                <a:schemeClr val="tx1">
                  <a:alpha val="80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45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B9A0F-1CBB-46FB-AC26-410E25273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5000">
                <a:solidFill>
                  <a:srgbClr val="FFFFFF"/>
                </a:solidFill>
              </a:rPr>
              <a:t>Leadership Development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30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EADA93B-5112-4AE8-BF2B-B930D9069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and implement training for first-time chief executive officers.</a:t>
            </a:r>
          </a:p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and implement training for senior leaders aspiring to be chief executive officers.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chief executive officers in strategic implementation.</a:t>
            </a:r>
            <a:endParaRPr lang="en-US" sz="2000">
              <a:solidFill>
                <a:schemeClr val="tx1">
                  <a:alpha val="80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027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564E3C-B765-4D09-B324-7200B557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5000">
                <a:solidFill>
                  <a:srgbClr val="FFFFFF"/>
                </a:solidFill>
              </a:rPr>
              <a:t>Fund Development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28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CB4E3-5A98-4464-B9FA-CB6BA877D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Expand fund development assistance to members, assisting in raising $2,000,000 in 2022.</a:t>
            </a:r>
          </a:p>
          <a:p>
            <a:pPr marL="342900" marR="0" lvl="0" indent="-34290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Diversify CCEDA funding sources to foundations increasing annual funding 25%.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tx1">
                  <a:alpha val="80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Effectively function as a clearing house for funding opportunities and fundraising best practices.</a:t>
            </a:r>
            <a:endParaRPr lang="en-US" sz="2000">
              <a:solidFill>
                <a:schemeClr val="tx1">
                  <a:alpha val="80000"/>
                </a:schemeClr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579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437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Symbol</vt:lpstr>
      <vt:lpstr>Times New Roman</vt:lpstr>
      <vt:lpstr>Office Theme</vt:lpstr>
      <vt:lpstr>California Community Economic Development Association  </vt:lpstr>
      <vt:lpstr>Mission</vt:lpstr>
      <vt:lpstr>Vision</vt:lpstr>
      <vt:lpstr>Values</vt:lpstr>
      <vt:lpstr>Strategic Goals</vt:lpstr>
      <vt:lpstr>Strategies</vt:lpstr>
      <vt:lpstr>Technical Training</vt:lpstr>
      <vt:lpstr>Leadership Development</vt:lpstr>
      <vt:lpstr>Fund Development</vt:lpstr>
      <vt:lpstr>Policy Advocacy</vt:lpstr>
      <vt:lpstr>Lending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Community Economic Development Association</dc:title>
  <dc:creator>Donald St Clair</dc:creator>
  <cp:lastModifiedBy>Roberto Barragan</cp:lastModifiedBy>
  <cp:revision>2</cp:revision>
  <dcterms:created xsi:type="dcterms:W3CDTF">2022-01-21T01:11:03Z</dcterms:created>
  <dcterms:modified xsi:type="dcterms:W3CDTF">2022-01-27T05:08:00Z</dcterms:modified>
</cp:coreProperties>
</file>